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webp" ContentType="image/webp"/>
  <Override PartName="/ppt/media/image13.webp" ContentType="image/webp"/>
  <Override PartName="/ppt/media/image14.webp" ContentType="image/webp"/>
  <Override PartName="/ppt/media/image45.webp" ContentType="image/webp"/>
  <Override PartName="/ppt/media/image47.webp" ContentType="image/webp"/>
  <Override PartName="/ppt/media/image48.webp" ContentType="image/webp"/>
  <Override PartName="/ppt/media/image49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8" r:id="rId29"/>
    <p:sldId id="289" r:id="rId30"/>
    <p:sldId id="290" r:id="rId31"/>
    <p:sldId id="291" r:id="rId32"/>
    <p:sldId id="292" r:id="rId33"/>
    <p:sldId id="294" r:id="rId34"/>
    <p:sldId id="285" r:id="rId35"/>
    <p:sldId id="286" r:id="rId36"/>
    <p:sldId id="287" r:id="rId37"/>
    <p:sldId id="296" r:id="rId38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1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89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flipV="1"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12191997 w 12192000"/>
              <a:gd name="connsiteY3" fmla="*/ 1 h 6858000"/>
              <a:gd name="connsiteX4" fmla="*/ 0 w 12192000"/>
              <a:gd name="connsiteY4" fmla="*/ 5241234 h 6858000"/>
              <a:gd name="connsiteX0-1" fmla="*/ 0 w 12192000"/>
              <a:gd name="connsiteY0-2" fmla="*/ 6858000 h 6858000"/>
              <a:gd name="connsiteX1-3" fmla="*/ 12192000 w 12192000"/>
              <a:gd name="connsiteY1-4" fmla="*/ 6858000 h 6858000"/>
              <a:gd name="connsiteX2-5" fmla="*/ 12192000 w 12192000"/>
              <a:gd name="connsiteY2-6" fmla="*/ 0 h 6858000"/>
              <a:gd name="connsiteX3-7" fmla="*/ 12191997 w 12192000"/>
              <a:gd name="connsiteY3-8" fmla="*/ 1 h 6858000"/>
              <a:gd name="connsiteX4-9" fmla="*/ 0 w 12192000"/>
              <a:gd name="connsiteY4-10" fmla="*/ 5241234 h 6858000"/>
              <a:gd name="connsiteX5" fmla="*/ 0 w 12192000"/>
              <a:gd name="connsiteY5" fmla="*/ 6858000 h 6858000"/>
              <a:gd name="connsiteX0-11" fmla="*/ 0 w 12192000"/>
              <a:gd name="connsiteY0-12" fmla="*/ 6858000 h 6858000"/>
              <a:gd name="connsiteX1-13" fmla="*/ 12192000 w 12192000"/>
              <a:gd name="connsiteY1-14" fmla="*/ 6858000 h 6858000"/>
              <a:gd name="connsiteX2-15" fmla="*/ 12192000 w 12192000"/>
              <a:gd name="connsiteY2-16" fmla="*/ 0 h 6858000"/>
              <a:gd name="connsiteX3-17" fmla="*/ 12191997 w 12192000"/>
              <a:gd name="connsiteY3-18" fmla="*/ 1 h 6858000"/>
              <a:gd name="connsiteX4-19" fmla="*/ 0 w 12192000"/>
              <a:gd name="connsiteY4-20" fmla="*/ 5241234 h 6858000"/>
              <a:gd name="connsiteX5-21" fmla="*/ 0 w 12192000"/>
              <a:gd name="connsiteY5-22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cubicBezTo>
                  <a:pt x="12191999" y="0"/>
                  <a:pt x="12191998" y="1"/>
                  <a:pt x="12191997" y="1"/>
                </a:cubicBezTo>
                <a:cubicBezTo>
                  <a:pt x="9294189" y="2873513"/>
                  <a:pt x="6701181" y="4368799"/>
                  <a:pt x="0" y="5241234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093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8316685" y="4107544"/>
            <a:ext cx="3412659" cy="2750457"/>
          </a:xfrm>
          <a:custGeom>
            <a:avLst/>
            <a:gdLst>
              <a:gd name="connsiteX0" fmla="*/ 0 w 3412659"/>
              <a:gd name="connsiteY0" fmla="*/ 0 h 2750457"/>
              <a:gd name="connsiteX1" fmla="*/ 3121821 w 3412659"/>
              <a:gd name="connsiteY1" fmla="*/ 2440385 h 2750457"/>
              <a:gd name="connsiteX2" fmla="*/ 3412659 w 3412659"/>
              <a:gd name="connsiteY2" fmla="*/ 2750457 h 2750457"/>
              <a:gd name="connsiteX3" fmla="*/ 2562004 w 3412659"/>
              <a:gd name="connsiteY3" fmla="*/ 2750457 h 2750457"/>
              <a:gd name="connsiteX4" fmla="*/ 2468261 w 3412659"/>
              <a:gd name="connsiteY4" fmla="*/ 2561759 h 2750457"/>
              <a:gd name="connsiteX5" fmla="*/ 0 w 3412659"/>
              <a:gd name="connsiteY5" fmla="*/ 0 h 275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659" h="2750457">
                <a:moveTo>
                  <a:pt x="0" y="0"/>
                </a:moveTo>
                <a:cubicBezTo>
                  <a:pt x="1227667" y="721783"/>
                  <a:pt x="2333098" y="1632481"/>
                  <a:pt x="3121821" y="2440385"/>
                </a:cubicBezTo>
                <a:lnTo>
                  <a:pt x="3412659" y="2750457"/>
                </a:lnTo>
                <a:lnTo>
                  <a:pt x="2562004" y="2750457"/>
                </a:lnTo>
                <a:lnTo>
                  <a:pt x="2468261" y="2561759"/>
                </a:lnTo>
                <a:cubicBezTo>
                  <a:pt x="1796993" y="1293247"/>
                  <a:pt x="802822" y="582840"/>
                  <a:pt x="0" y="0"/>
                </a:cubicBezTo>
                <a:close/>
              </a:path>
            </a:pathLst>
          </a:cu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5938" y="3276600"/>
            <a:ext cx="7010400" cy="1648528"/>
          </a:xfrm>
        </p:spPr>
        <p:txBody>
          <a:bodyPr wrap="square" lIns="0" rIns="0" anchor="t" anchorCtr="0">
            <a:spAutoFit/>
          </a:bodyPr>
          <a:lstStyle>
            <a:lvl1pPr algn="l">
              <a:lnSpc>
                <a:spcPct val="120000"/>
              </a:lnSpc>
              <a:defRPr sz="44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北京电影学院</a:t>
            </a:r>
            <a:br>
              <a:rPr lang="en-US" altLang="zh-CN" dirty="0"/>
            </a:br>
            <a:r>
              <a:rPr lang="zh-CN" altLang="en-US" dirty="0"/>
              <a:t>答辩汇报通用模板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972050"/>
            <a:ext cx="879951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2192000" cy="6828973"/>
          </a:xfrm>
          <a:custGeom>
            <a:avLst/>
            <a:gdLst>
              <a:gd name="connsiteX0" fmla="*/ 0 w 12192000"/>
              <a:gd name="connsiteY0" fmla="*/ 0 h 6828973"/>
              <a:gd name="connsiteX1" fmla="*/ 12192000 w 12192000"/>
              <a:gd name="connsiteY1" fmla="*/ 0 h 6828973"/>
              <a:gd name="connsiteX2" fmla="*/ 12192000 w 12192000"/>
              <a:gd name="connsiteY2" fmla="*/ 6683831 h 6828973"/>
              <a:gd name="connsiteX3" fmla="*/ 12191997 w 12192000"/>
              <a:gd name="connsiteY3" fmla="*/ 6828973 h 6828973"/>
              <a:gd name="connsiteX4" fmla="*/ 0 w 12192000"/>
              <a:gd name="connsiteY4" fmla="*/ 1442597 h 682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28973">
                <a:moveTo>
                  <a:pt x="0" y="0"/>
                </a:moveTo>
                <a:lnTo>
                  <a:pt x="12192000" y="0"/>
                </a:lnTo>
                <a:lnTo>
                  <a:pt x="12192000" y="6683831"/>
                </a:lnTo>
                <a:cubicBezTo>
                  <a:pt x="12191999" y="6683831"/>
                  <a:pt x="12191998" y="6828973"/>
                  <a:pt x="12191997" y="6828973"/>
                </a:cubicBezTo>
                <a:cubicBezTo>
                  <a:pt x="9497389" y="4013518"/>
                  <a:pt x="6701181" y="2315032"/>
                  <a:pt x="0" y="1442597"/>
                </a:cubicBezTo>
                <a:close/>
              </a:path>
            </a:pathLst>
          </a:custGeom>
          <a:solidFill>
            <a:srgbClr val="0937BE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657850"/>
            <a:ext cx="558006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答辩人：大坤坤</a:t>
            </a:r>
            <a:endParaRPr lang="en-US" altLang="zh-CN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6076950"/>
            <a:ext cx="5580062" cy="381000"/>
          </a:xfrm>
        </p:spPr>
        <p:txBody>
          <a:bodyPr lIns="0">
            <a:normAutofit/>
          </a:bodyPr>
          <a:lstStyle>
            <a:lvl1pPr marL="0" indent="0">
              <a:buNone/>
              <a:defRPr sz="1800" spc="150" baseline="0"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eb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4.xml"/><Relationship Id="rId19" Type="http://schemas.openxmlformats.org/officeDocument/2006/relationships/image" Target="../media/image3.jpeg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webp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image" Target="../media/image4.jpeg"/><Relationship Id="rId1" Type="http://schemas.openxmlformats.org/officeDocument/2006/relationships/tags" Target="../tags/tag8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ebp"/><Relationship Id="rId1" Type="http://schemas.openxmlformats.org/officeDocument/2006/relationships/image" Target="../media/image47.web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web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1" b="7991"/>
          <a:stretch>
            <a:fillRect/>
          </a:stretch>
        </p:blipFill>
        <p:spPr>
          <a:xfrm>
            <a:off x="0" y="2"/>
            <a:ext cx="12192000" cy="6828973"/>
          </a:xfrm>
        </p:spPr>
      </p:pic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515938" y="3068256"/>
            <a:ext cx="7010400" cy="903605"/>
          </a:xfrm>
        </p:spPr>
        <p:txBody>
          <a:bodyPr/>
          <a:lstStyle/>
          <a:p>
            <a:r>
              <a:rPr lang="en-US" altLang="zh-CN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2D/3D</a:t>
            </a:r>
            <a:r>
              <a:rPr lang="zh-CN" altLang="en-US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b="1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</a:t>
            </a:r>
            <a:endParaRPr lang="zh-CN" altLang="en-US" b="1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515938" y="4763706"/>
            <a:ext cx="8799512" cy="381000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three.js  and  echarts </a:t>
            </a:r>
            <a:endParaRPr lang="en-US" altLang="zh-CN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515938" y="5574492"/>
            <a:ext cx="5580062" cy="381000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旅梦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5938" y="5993592"/>
            <a:ext cx="5580062" cy="381000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喻顺武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5938" y="5237685"/>
            <a:ext cx="8277542" cy="81276"/>
            <a:chOff x="1801626" y="-330199"/>
            <a:chExt cx="8277542" cy="81276"/>
          </a:xfrm>
          <a:solidFill>
            <a:srgbClr val="FFC000"/>
          </a:solidFill>
        </p:grpSpPr>
        <p:cxnSp>
          <p:nvCxnSpPr>
            <p:cNvPr id="57" name="直接连接符 56"/>
            <p:cNvCxnSpPr/>
            <p:nvPr/>
          </p:nvCxnSpPr>
          <p:spPr>
            <a:xfrm>
              <a:off x="1859280" y="-289561"/>
              <a:ext cx="8219888" cy="0"/>
            </a:xfrm>
            <a:prstGeom prst="line">
              <a:avLst/>
            </a:prstGeom>
            <a:grpFill/>
            <a:ln>
              <a:solidFill>
                <a:srgbClr val="FFD5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801626" y="-330199"/>
              <a:ext cx="782320" cy="81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937BE"/>
                </a:solidFill>
                <a:effectLst/>
                <a:uLnTx/>
                <a:uFillTx/>
                <a:latin typeface="Segoe UI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" name="图片 1" descr="upload_post_object_v2_1087368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90" y="1384300"/>
            <a:ext cx="2977515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数据可视化案例之智能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驾驶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316990"/>
            <a:ext cx="3593465" cy="503428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</p:blipFill>
        <p:spPr>
          <a:xfrm>
            <a:off x="4709795" y="1459230"/>
            <a:ext cx="6884670" cy="4469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大屏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456690" y="1221105"/>
            <a:ext cx="9052560" cy="4972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13840" y="6212840"/>
            <a:ext cx="8995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https://juejin.cn/post/7235906062301085757?searchId=2024081016172589DFE1ECBD8616A488AA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602105"/>
            <a:ext cx="3047365" cy="3731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5883275"/>
            <a:ext cx="1104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Three.js是一个流行的JavaScript库，简化了WebGL技术，使开发者能够轻松创建和集成3D图形与动画到网页中。做前端界的</a:t>
            </a:r>
            <a:r>
              <a:rPr lang="zh-CN" altLang="en-US"/>
              <a:t>导演。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40" y="2494280"/>
            <a:ext cx="3866515" cy="192278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</p:blipFill>
        <p:spPr>
          <a:xfrm>
            <a:off x="8281670" y="2538095"/>
            <a:ext cx="3367405" cy="1878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205865" y="1981200"/>
            <a:ext cx="6667500" cy="2895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9975" y="5699760"/>
            <a:ext cx="10036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 new THREE.PerspectiveCamera(</a:t>
            </a:r>
            <a:endParaRPr lang="zh-CN" altLang="en-US" sz="2400"/>
          </a:p>
          <a:p>
            <a:pPr indent="457200"/>
            <a:r>
              <a:rPr lang="zh-CN" altLang="en-US" sz="2400"/>
              <a:t>60, window.innerWidth/window.innerHeight, 1, 2000</a:t>
            </a:r>
            <a:endParaRPr lang="zh-CN" altLang="en-US" sz="2400"/>
          </a:p>
          <a:p>
            <a:r>
              <a:rPr lang="zh-CN" altLang="en-US" sz="2400"/>
              <a:t>)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369300" y="1873885"/>
            <a:ext cx="1238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FOV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07905" y="19189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视野角度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8356600" y="2606040"/>
            <a:ext cx="15513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Aspect Radio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07905" y="267970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宽高比</a:t>
            </a:r>
            <a:endParaRPr lang="zh-CN" altLang="en-US" sz="2400"/>
          </a:p>
          <a:p>
            <a:r>
              <a:rPr lang="zh-CN" altLang="en-US" sz="2400"/>
              <a:t>横拍</a:t>
            </a:r>
            <a:r>
              <a:rPr lang="en-US" altLang="zh-CN" sz="2400"/>
              <a:t>/</a:t>
            </a:r>
            <a:r>
              <a:rPr lang="zh-CN" altLang="en-US" sz="2400"/>
              <a:t>竖</a:t>
            </a:r>
            <a:r>
              <a:rPr lang="zh-CN" altLang="en-US" sz="2400"/>
              <a:t>拍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8369300" y="3624580"/>
            <a:ext cx="155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Near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86315" y="36569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近</a:t>
            </a:r>
            <a:r>
              <a:rPr lang="zh-CN" altLang="en-US" sz="2400"/>
              <a:t>截面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8355965" y="4189095"/>
            <a:ext cx="155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6"/>
                </a:solidFill>
              </a:rPr>
              <a:t>Far</a:t>
            </a:r>
            <a:endParaRPr lang="en-US" altLang="zh-CN" sz="2800" b="1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20605" y="42151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远截面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场景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61845"/>
            <a:ext cx="4645025" cy="3185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7140" y="1220470"/>
            <a:ext cx="7071995" cy="15684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实例化</a:t>
            </a:r>
            <a:endParaRPr lang="zh-CN" altLang="en-US" sz="2400"/>
          </a:p>
          <a:p>
            <a:r>
              <a:rPr lang="zh-CN" altLang="en-US" sz="2400"/>
              <a:t>scene = new THREE.Scene();</a:t>
            </a:r>
            <a:endParaRPr lang="zh-CN" altLang="en-US" sz="2400"/>
          </a:p>
          <a:p>
            <a:r>
              <a:rPr lang="zh-CN" altLang="en-US" sz="2400"/>
              <a:t>    // 可以换换颜色</a:t>
            </a:r>
            <a:endParaRPr lang="zh-CN" altLang="en-US" sz="2400"/>
          </a:p>
          <a:p>
            <a:r>
              <a:rPr lang="zh-CN" altLang="en-US" sz="2400"/>
              <a:t>scene.background = new THREE.Color(0x</a:t>
            </a:r>
            <a:r>
              <a:rPr lang="en-US" altLang="zh-CN" sz="2400"/>
              <a:t>000000</a:t>
            </a:r>
            <a:r>
              <a:rPr lang="zh-CN" altLang="en-US" sz="2400"/>
              <a:t>;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058410" y="2980690"/>
            <a:ext cx="7071995" cy="11988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材质</a:t>
            </a:r>
            <a:endParaRPr lang="en-US" altLang="zh-CN" sz="2400"/>
          </a:p>
          <a:p>
            <a:r>
              <a:rPr lang="en-US" altLang="zh-CN" sz="2400"/>
              <a:t>var mesh = new THREE.Mesh(geometry, material);</a:t>
            </a:r>
            <a:endParaRPr lang="en-US" altLang="zh-CN" sz="2400"/>
          </a:p>
          <a:p>
            <a:r>
              <a:rPr lang="en-US" altLang="zh-CN" sz="2400"/>
              <a:t>scene.add(mesh)</a:t>
            </a:r>
            <a:endParaRPr lang="en-US" altLang="zh-CN" sz="2400"/>
          </a:p>
        </p:txBody>
      </p:sp>
      <p:sp>
        <p:nvSpPr>
          <p:cNvPr id="11" name="文本框 10"/>
          <p:cNvSpPr txBox="1"/>
          <p:nvPr/>
        </p:nvSpPr>
        <p:spPr>
          <a:xfrm>
            <a:off x="5041900" y="4490720"/>
            <a:ext cx="7071995" cy="193802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400"/>
              <a:t>// </a:t>
            </a:r>
            <a:r>
              <a:rPr lang="zh-CN" altLang="en-US" sz="2400"/>
              <a:t>灯光</a:t>
            </a:r>
            <a:endParaRPr lang="en-US" altLang="zh-CN" sz="2400"/>
          </a:p>
          <a:p>
            <a:r>
              <a:rPr lang="en-US" altLang="zh-CN" sz="2400"/>
              <a:t>const pointLight = new THREE.PointLight(0xffffff, 1); // 白色光源，强度为1</a:t>
            </a:r>
            <a:endParaRPr lang="en-US" altLang="zh-CN" sz="2400"/>
          </a:p>
          <a:p>
            <a:r>
              <a:rPr lang="en-US" altLang="zh-CN" sz="2400"/>
              <a:t>pointLight.position.set(10, 10, 10); // 设置光源位置</a:t>
            </a:r>
            <a:endParaRPr lang="en-US" altLang="zh-CN" sz="2400"/>
          </a:p>
          <a:p>
            <a:r>
              <a:rPr lang="en-US" altLang="zh-CN" sz="2400"/>
              <a:t>scene.add(pointLight);</a:t>
            </a:r>
            <a:endParaRPr lang="en-US" altLang="zh-CN" sz="2400"/>
          </a:p>
        </p:txBody>
      </p:sp>
      <p:sp>
        <p:nvSpPr>
          <p:cNvPr id="20" name="文本框 19"/>
          <p:cNvSpPr txBox="1"/>
          <p:nvPr/>
        </p:nvSpPr>
        <p:spPr>
          <a:xfrm>
            <a:off x="289560" y="5831205"/>
            <a:ext cx="4619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Add</a:t>
            </a:r>
            <a:endParaRPr lang="en-US" altLang="zh-CN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核心模块之渲染器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905" y="1356995"/>
            <a:ext cx="1075499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它是负责将场景中的几何体、材质和灯光等元素绘制到屏幕上的组件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 = new THREE.WebGLRenderer({</a:t>
            </a:r>
            <a:endParaRPr lang="zh-CN" altLang="en-US" sz="2400"/>
          </a:p>
          <a:p>
            <a:r>
              <a:rPr lang="zh-CN" altLang="en-US" sz="2400"/>
              <a:t>      canvas: canvas, </a:t>
            </a:r>
            <a:endParaRPr lang="zh-CN" altLang="en-US" sz="2400"/>
          </a:p>
          <a:p>
            <a:r>
              <a:rPr lang="zh-CN" altLang="en-US" sz="2400"/>
              <a:t>      // 平滑 抗锯齿</a:t>
            </a:r>
            <a:endParaRPr lang="zh-CN" altLang="en-US" sz="2400"/>
          </a:p>
          <a:p>
            <a:r>
              <a:rPr lang="zh-CN" altLang="en-US" sz="2400"/>
              <a:t>      antialias: true</a:t>
            </a:r>
            <a:endParaRPr lang="zh-CN" altLang="en-US" sz="2400"/>
          </a:p>
          <a:p>
            <a:r>
              <a:rPr lang="zh-CN" altLang="en-US" sz="2400"/>
              <a:t>});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renderer.setSize(window.innerWidth, window.innerHeight);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renderer.render( scene, camera );</a:t>
            </a:r>
            <a:r>
              <a:rPr lang="en-US" altLang="zh-CN" sz="2400"/>
              <a:t>   </a:t>
            </a:r>
            <a:endParaRPr lang="en-US" altLang="zh-CN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Mesh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2096135"/>
            <a:ext cx="4797425" cy="2585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6275" y="5481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相同的形状</a:t>
            </a:r>
            <a:r>
              <a:rPr lang="en-US" altLang="zh-CN"/>
              <a:t>/</a:t>
            </a:r>
            <a:r>
              <a:rPr lang="zh-CN" altLang="en-US"/>
              <a:t>模型，不同的材料，显示</a:t>
            </a:r>
            <a:r>
              <a:rPr lang="zh-CN" altLang="en-US"/>
              <a:t>不同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96305" y="2096135"/>
            <a:ext cx="5521960" cy="264858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Dot"/>
          </a:ln>
        </p:spPr>
        <p:txBody>
          <a:bodyPr wrap="square" rtlCol="0">
            <a:noAutofit/>
          </a:bodyPr>
          <a:p>
            <a:pPr algn="l"/>
            <a:r>
              <a:rPr lang="en-US" altLang="zh-CN"/>
              <a:t>// 几何体 </a:t>
            </a:r>
            <a:r>
              <a:rPr lang="zh-CN" altLang="en-US"/>
              <a:t>或模型</a:t>
            </a:r>
            <a:endParaRPr lang="en-US" altLang="zh-CN"/>
          </a:p>
          <a:p>
            <a:pPr algn="l"/>
            <a:r>
              <a:rPr lang="zh-CN" altLang="en-US"/>
              <a:t>var geometry = new THREE.SphereGeometry(200, 20, 20);</a:t>
            </a:r>
            <a:endParaRPr lang="zh-CN" altLang="en-US"/>
          </a:p>
          <a:p>
            <a:pPr algn="l"/>
            <a:r>
              <a:rPr lang="en-US" altLang="zh-CN"/>
              <a:t>// </a:t>
            </a:r>
            <a:r>
              <a:rPr lang="zh-CN" altLang="en-US"/>
              <a:t>材质</a:t>
            </a:r>
            <a:endParaRPr lang="zh-CN" altLang="en-US"/>
          </a:p>
          <a:p>
            <a:pPr algn="l"/>
            <a:r>
              <a:rPr lang="zh-CN" altLang="en-US"/>
              <a:t>var material = new THREE.MeshBasicMaterial({map: texture});</a:t>
            </a:r>
            <a:endParaRPr lang="zh-CN" altLang="en-US"/>
          </a:p>
          <a:p>
            <a:pPr algn="l"/>
            <a:r>
              <a:rPr lang="en-US" altLang="zh-CN"/>
              <a:t>/</a:t>
            </a:r>
            <a:r>
              <a:rPr lang="zh-CN" altLang="en-US"/>
              <a:t>/ 画皮</a:t>
            </a:r>
            <a:r>
              <a:rPr lang="en-US" altLang="zh-CN"/>
              <a:t>  网格</a:t>
            </a:r>
            <a:endParaRPr lang="en-US" altLang="zh-CN"/>
          </a:p>
          <a:p>
            <a:pPr algn="l"/>
            <a:r>
              <a:rPr lang="zh-CN" altLang="en-US"/>
              <a:t>var mesh = new THREE.Mesh(geometry, material);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51805" y="5429250"/>
            <a:ext cx="1394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Mesh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13600" y="5481955"/>
            <a:ext cx="2213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Geometry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89085" y="5506720"/>
            <a:ext cx="2213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Material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8615" y="5481955"/>
            <a:ext cx="43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=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8752840" y="5552440"/>
            <a:ext cx="43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+</a:t>
            </a:r>
            <a:endParaRPr lang="en-US" altLang="zh-CN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核心模块之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RequestAnimationFrame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1870075"/>
            <a:ext cx="6010275" cy="31718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47535" y="1697355"/>
            <a:ext cx="4438650" cy="423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function animate() {</a:t>
            </a:r>
            <a:endParaRPr lang="zh-CN" altLang="en-US" sz="2800"/>
          </a:p>
          <a:p>
            <a:r>
              <a:rPr lang="zh-CN" altLang="en-US" sz="2800"/>
              <a:t>    </a:t>
            </a:r>
            <a:r>
              <a:rPr lang="en-US" altLang="zh-CN" sz="2800"/>
              <a:t>   </a:t>
            </a:r>
            <a:r>
              <a:rPr lang="zh-CN" altLang="en-US" sz="2800"/>
              <a:t>requestAnimationFrame(animate);</a:t>
            </a:r>
            <a:endParaRPr lang="zh-CN" altLang="en-US" sz="2800"/>
          </a:p>
          <a:p>
            <a:r>
              <a:rPr lang="zh-CN" altLang="en-US" sz="2800"/>
              <a:t>    </a:t>
            </a:r>
            <a:r>
              <a:rPr lang="en-US" altLang="zh-CN" sz="2800"/>
              <a:t>renderer.render(camra, scene)</a:t>
            </a:r>
            <a:r>
              <a:rPr lang="zh-CN" altLang="en-US" sz="2800"/>
              <a:t>  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}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73075" y="5594985"/>
            <a:ext cx="11113770" cy="1565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requestAnimationFrame在Three.js中主要用于实现动画循环，它告诉浏览器你希望执行一个动画，并请求浏览器在下一次重绘之前调用指定的函数更新动画帧，从而高效地控制渲染循环，提高动画性能。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实战一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3D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地球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2312670"/>
            <a:ext cx="4431030" cy="185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95" y="2438400"/>
            <a:ext cx="1637665" cy="1559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60" y="942340"/>
            <a:ext cx="5081905" cy="50184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4355" y="5725160"/>
            <a:ext cx="8406130" cy="741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https://github.com/shunwuyu/three-echarts-show/tree/main/three-demo/earth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0400" y="57251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代码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588135"/>
            <a:ext cx="5528310" cy="47396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2158365"/>
            <a:ext cx="2014855" cy="258635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/>
        </p:blipFill>
        <p:spPr>
          <a:xfrm>
            <a:off x="8943975" y="2346325"/>
            <a:ext cx="2922270" cy="1783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03745" y="5612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hree.js </a:t>
            </a:r>
            <a:r>
              <a:rPr lang="zh-CN" altLang="en-US"/>
              <a:t>在</a:t>
            </a:r>
            <a:r>
              <a:rPr lang="en-US" altLang="zh-CN"/>
              <a:t>vue</a:t>
            </a:r>
            <a:r>
              <a:rPr lang="zh-CN" altLang="en-US"/>
              <a:t>中的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个人简介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6"/>
          <p:cNvSpPr/>
          <p:nvPr/>
        </p:nvSpPr>
        <p:spPr bwMode="auto">
          <a:xfrm>
            <a:off x="1180545" y="2151500"/>
            <a:ext cx="4259651" cy="2868154"/>
          </a:xfrm>
          <a:custGeom>
            <a:avLst/>
            <a:gdLst>
              <a:gd name="T0" fmla="*/ 1203 w 1203"/>
              <a:gd name="T1" fmla="*/ 773 h 810"/>
              <a:gd name="T2" fmla="*/ 1176 w 1203"/>
              <a:gd name="T3" fmla="*/ 810 h 810"/>
              <a:gd name="T4" fmla="*/ 28 w 1203"/>
              <a:gd name="T5" fmla="*/ 810 h 810"/>
              <a:gd name="T6" fmla="*/ 0 w 1203"/>
              <a:gd name="T7" fmla="*/ 773 h 810"/>
              <a:gd name="T8" fmla="*/ 0 w 1203"/>
              <a:gd name="T9" fmla="*/ 37 h 810"/>
              <a:gd name="T10" fmla="*/ 28 w 1203"/>
              <a:gd name="T11" fmla="*/ 0 h 810"/>
              <a:gd name="T12" fmla="*/ 1176 w 1203"/>
              <a:gd name="T13" fmla="*/ 0 h 810"/>
              <a:gd name="T14" fmla="*/ 1203 w 1203"/>
              <a:gd name="T15" fmla="*/ 37 h 810"/>
              <a:gd name="T16" fmla="*/ 1203 w 1203"/>
              <a:gd name="T17" fmla="*/ 773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3" h="810">
                <a:moveTo>
                  <a:pt x="1203" y="773"/>
                </a:moveTo>
                <a:cubicBezTo>
                  <a:pt x="1203" y="794"/>
                  <a:pt x="1191" y="810"/>
                  <a:pt x="1176" y="810"/>
                </a:cubicBezTo>
                <a:cubicBezTo>
                  <a:pt x="28" y="810"/>
                  <a:pt x="28" y="810"/>
                  <a:pt x="28" y="810"/>
                </a:cubicBezTo>
                <a:cubicBezTo>
                  <a:pt x="12" y="810"/>
                  <a:pt x="0" y="794"/>
                  <a:pt x="0" y="773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2" y="0"/>
                  <a:pt x="28" y="0"/>
                </a:cubicBezTo>
                <a:cubicBezTo>
                  <a:pt x="1176" y="0"/>
                  <a:pt x="1176" y="0"/>
                  <a:pt x="1176" y="0"/>
                </a:cubicBezTo>
                <a:cubicBezTo>
                  <a:pt x="1191" y="0"/>
                  <a:pt x="1203" y="16"/>
                  <a:pt x="1203" y="37"/>
                </a:cubicBezTo>
                <a:lnTo>
                  <a:pt x="1203" y="77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9" name="文本框 16"/>
          <p:cNvSpPr/>
          <p:nvPr/>
        </p:nvSpPr>
        <p:spPr bwMode="auto">
          <a:xfrm>
            <a:off x="419224" y="5041796"/>
            <a:ext cx="5746526" cy="141364"/>
          </a:xfrm>
          <a:custGeom>
            <a:avLst/>
            <a:gdLst>
              <a:gd name="T0" fmla="*/ 10 w 1623"/>
              <a:gd name="T1" fmla="*/ 6 h 40"/>
              <a:gd name="T2" fmla="*/ 71 w 1623"/>
              <a:gd name="T3" fmla="*/ 40 h 40"/>
              <a:gd name="T4" fmla="*/ 1560 w 1623"/>
              <a:gd name="T5" fmla="*/ 40 h 40"/>
              <a:gd name="T6" fmla="*/ 1623 w 1623"/>
              <a:gd name="T7" fmla="*/ 13 h 40"/>
              <a:gd name="T8" fmla="*/ 1623 w 1623"/>
              <a:gd name="T9" fmla="*/ 0 h 40"/>
              <a:gd name="T10" fmla="*/ 10 w 1623"/>
              <a:gd name="T11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3" h="40">
                <a:moveTo>
                  <a:pt x="10" y="6"/>
                </a:moveTo>
                <a:cubicBezTo>
                  <a:pt x="10" y="6"/>
                  <a:pt x="0" y="24"/>
                  <a:pt x="71" y="40"/>
                </a:cubicBezTo>
                <a:cubicBezTo>
                  <a:pt x="1560" y="40"/>
                  <a:pt x="1560" y="40"/>
                  <a:pt x="1560" y="40"/>
                </a:cubicBezTo>
                <a:cubicBezTo>
                  <a:pt x="1560" y="40"/>
                  <a:pt x="1610" y="37"/>
                  <a:pt x="1623" y="13"/>
                </a:cubicBezTo>
                <a:cubicBezTo>
                  <a:pt x="1623" y="0"/>
                  <a:pt x="1623" y="0"/>
                  <a:pt x="1623" y="0"/>
                </a:cubicBezTo>
                <a:lnTo>
                  <a:pt x="10" y="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/>
          </a:p>
        </p:txBody>
      </p:sp>
      <p:sp>
        <p:nvSpPr>
          <p:cNvPr id="10" name="文本框 16"/>
          <p:cNvSpPr/>
          <p:nvPr/>
        </p:nvSpPr>
        <p:spPr bwMode="auto">
          <a:xfrm>
            <a:off x="451584" y="4927682"/>
            <a:ext cx="5724385" cy="177131"/>
          </a:xfrm>
          <a:custGeom>
            <a:avLst/>
            <a:gdLst>
              <a:gd name="T0" fmla="*/ 1 w 1617"/>
              <a:gd name="T1" fmla="*/ 0 h 50"/>
              <a:gd name="T2" fmla="*/ 1615 w 1617"/>
              <a:gd name="T3" fmla="*/ 0 h 50"/>
              <a:gd name="T4" fmla="*/ 1615 w 1617"/>
              <a:gd name="T5" fmla="*/ 41 h 50"/>
              <a:gd name="T6" fmla="*/ 1598 w 1617"/>
              <a:gd name="T7" fmla="*/ 46 h 50"/>
              <a:gd name="T8" fmla="*/ 17 w 1617"/>
              <a:gd name="T9" fmla="*/ 46 h 50"/>
              <a:gd name="T10" fmla="*/ 0 w 1617"/>
              <a:gd name="T11" fmla="*/ 40 h 50"/>
              <a:gd name="T12" fmla="*/ 1 w 161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7" h="50">
                <a:moveTo>
                  <a:pt x="1" y="0"/>
                </a:moveTo>
                <a:cubicBezTo>
                  <a:pt x="1615" y="0"/>
                  <a:pt x="1615" y="0"/>
                  <a:pt x="1615" y="0"/>
                </a:cubicBezTo>
                <a:cubicBezTo>
                  <a:pt x="1615" y="41"/>
                  <a:pt x="1615" y="41"/>
                  <a:pt x="1615" y="41"/>
                </a:cubicBezTo>
                <a:cubicBezTo>
                  <a:pt x="1615" y="41"/>
                  <a:pt x="1617" y="47"/>
                  <a:pt x="159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2" y="50"/>
                  <a:pt x="0" y="4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32500" lnSpcReduction="20000"/>
          </a:bodyPr>
          <a:lstStyle/>
          <a:p>
            <a:pPr algn="ctr"/>
          </a:p>
        </p:txBody>
      </p:sp>
      <p:sp>
        <p:nvSpPr>
          <p:cNvPr id="11" name="文本框 16"/>
          <p:cNvSpPr/>
          <p:nvPr/>
        </p:nvSpPr>
        <p:spPr bwMode="auto">
          <a:xfrm>
            <a:off x="5690563" y="5002622"/>
            <a:ext cx="212897" cy="20438"/>
          </a:xfrm>
          <a:custGeom>
            <a:avLst/>
            <a:gdLst>
              <a:gd name="T0" fmla="*/ 60 w 60"/>
              <a:gd name="T1" fmla="*/ 3 h 6"/>
              <a:gd name="T2" fmla="*/ 57 w 60"/>
              <a:gd name="T3" fmla="*/ 6 h 6"/>
              <a:gd name="T4" fmla="*/ 3 w 60"/>
              <a:gd name="T5" fmla="*/ 6 h 6"/>
              <a:gd name="T6" fmla="*/ 0 w 60"/>
              <a:gd name="T7" fmla="*/ 3 h 6"/>
              <a:gd name="T8" fmla="*/ 0 w 60"/>
              <a:gd name="T9" fmla="*/ 3 h 6"/>
              <a:gd name="T10" fmla="*/ 3 w 60"/>
              <a:gd name="T11" fmla="*/ 0 h 6"/>
              <a:gd name="T12" fmla="*/ 57 w 60"/>
              <a:gd name="T13" fmla="*/ 0 h 6"/>
              <a:gd name="T14" fmla="*/ 60 w 60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">
                <a:moveTo>
                  <a:pt x="60" y="3"/>
                </a:moveTo>
                <a:cubicBezTo>
                  <a:pt x="60" y="5"/>
                  <a:pt x="59" y="6"/>
                  <a:pt x="57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60" y="2"/>
                  <a:pt x="60" y="3"/>
                </a:cubicBezTo>
                <a:close/>
              </a:path>
            </a:pathLst>
          </a:custGeom>
          <a:solidFill>
            <a:srgbClr val="152C34"/>
          </a:solidFill>
          <a:ln w="9525">
            <a:solidFill>
              <a:srgbClr val="000000"/>
            </a:solidFill>
            <a:round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3" name="文本框 16"/>
          <p:cNvSpPr/>
          <p:nvPr/>
        </p:nvSpPr>
        <p:spPr>
          <a:xfrm>
            <a:off x="2981790" y="4886774"/>
            <a:ext cx="621394" cy="115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8225415" y="1568279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前端工程师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7677315" y="1691898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文本框 16"/>
          <p:cNvGrpSpPr/>
          <p:nvPr>
            <p:custDataLst>
              <p:tags r:id="rId3"/>
            </p:custDataLst>
          </p:nvPr>
        </p:nvGrpSpPr>
        <p:grpSpPr>
          <a:xfrm>
            <a:off x="6847723" y="1368273"/>
            <a:ext cx="647252" cy="647252"/>
            <a:chOff x="6408770" y="1816398"/>
            <a:chExt cx="647252" cy="647252"/>
          </a:xfrm>
        </p:grpSpPr>
        <p:sp>
          <p:nvSpPr>
            <p:cNvPr id="21" name="文本框 16"/>
            <p:cNvSpPr/>
            <p:nvPr>
              <p:custDataLst>
                <p:tags r:id="rId4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2" name="文本框 16"/>
            <p:cNvSpPr/>
            <p:nvPr>
              <p:custDataLst>
                <p:tags r:id="rId5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8225415" y="1094612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宝宝树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8225415" y="2857122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高级程序员&amp;架构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8"/>
            </p:custDataLst>
          </p:nvPr>
        </p:nvCxnSpPr>
        <p:spPr>
          <a:xfrm>
            <a:off x="7677315" y="2980741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文本框 16"/>
          <p:cNvGrpSpPr/>
          <p:nvPr>
            <p:custDataLst>
              <p:tags r:id="rId9"/>
            </p:custDataLst>
          </p:nvPr>
        </p:nvGrpSpPr>
        <p:grpSpPr>
          <a:xfrm>
            <a:off x="6847723" y="2657116"/>
            <a:ext cx="647252" cy="647252"/>
            <a:chOff x="6408770" y="1816398"/>
            <a:chExt cx="647252" cy="647252"/>
          </a:xfrm>
        </p:grpSpPr>
        <p:sp>
          <p:nvSpPr>
            <p:cNvPr id="28" name="文本框 16"/>
            <p:cNvSpPr/>
            <p:nvPr>
              <p:custDataLst>
                <p:tags r:id="rId10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9" name="文本框 16"/>
            <p:cNvSpPr/>
            <p:nvPr>
              <p:custDataLst>
                <p:tags r:id="rId11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8225415" y="2383455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新浪网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8225415" y="4107387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移动开发主管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4"/>
            </p:custDataLst>
          </p:nvPr>
        </p:nvCxnSpPr>
        <p:spPr>
          <a:xfrm>
            <a:off x="7677315" y="4231006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文本框 16"/>
          <p:cNvGrpSpPr/>
          <p:nvPr>
            <p:custDataLst>
              <p:tags r:id="rId15"/>
            </p:custDataLst>
          </p:nvPr>
        </p:nvGrpSpPr>
        <p:grpSpPr>
          <a:xfrm>
            <a:off x="6847723" y="3907381"/>
            <a:ext cx="647252" cy="647252"/>
            <a:chOff x="6408770" y="1816398"/>
            <a:chExt cx="647252" cy="647252"/>
          </a:xfrm>
        </p:grpSpPr>
        <p:sp>
          <p:nvSpPr>
            <p:cNvPr id="35" name="文本框 16"/>
            <p:cNvSpPr/>
            <p:nvPr>
              <p:custDataLst>
                <p:tags r:id="rId16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6" name="文本框 16"/>
            <p:cNvSpPr/>
            <p:nvPr>
              <p:custDataLst>
                <p:tags r:id="rId17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34" name="文本框 33"/>
          <p:cNvSpPr txBox="1"/>
          <p:nvPr>
            <p:custDataLst>
              <p:tags r:id="rId18"/>
            </p:custDataLst>
          </p:nvPr>
        </p:nvSpPr>
        <p:spPr>
          <a:xfrm>
            <a:off x="8225415" y="3633720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地宝网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pic>
        <p:nvPicPr>
          <p:cNvPr id="2" name="图片 1" descr="upload_post_object_v2_9311694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6342" y="2419462"/>
            <a:ext cx="4155209" cy="233223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>
            <a:off x="8236680" y="5603919"/>
            <a:ext cx="3360797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CEO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1"/>
            </p:custDataLst>
          </p:nvPr>
        </p:nvCxnSpPr>
        <p:spPr>
          <a:xfrm>
            <a:off x="7669291" y="5727538"/>
            <a:ext cx="36576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文本框 16"/>
          <p:cNvGrpSpPr/>
          <p:nvPr>
            <p:custDataLst>
              <p:tags r:id="rId22"/>
            </p:custDataLst>
          </p:nvPr>
        </p:nvGrpSpPr>
        <p:grpSpPr>
          <a:xfrm>
            <a:off x="6897566" y="5403913"/>
            <a:ext cx="647252" cy="647252"/>
            <a:chOff x="6408770" y="1816398"/>
            <a:chExt cx="647252" cy="647252"/>
          </a:xfrm>
        </p:grpSpPr>
        <p:sp>
          <p:nvSpPr>
            <p:cNvPr id="30" name="文本框 16"/>
            <p:cNvSpPr/>
            <p:nvPr>
              <p:custDataLst>
                <p:tags r:id="rId23"/>
              </p:custDataLst>
            </p:nvPr>
          </p:nvSpPr>
          <p:spPr>
            <a:xfrm>
              <a:off x="6408770" y="1816398"/>
              <a:ext cx="647252" cy="6472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7" name="文本框 16"/>
            <p:cNvSpPr/>
            <p:nvPr>
              <p:custDataLst>
                <p:tags r:id="rId24"/>
              </p:custDataLst>
            </p:nvPr>
          </p:nvSpPr>
          <p:spPr bwMode="auto">
            <a:xfrm>
              <a:off x="6548741" y="1947233"/>
              <a:ext cx="367996" cy="385579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8236680" y="5130252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旅梦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266825"/>
            <a:ext cx="7343775" cy="5591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02245" y="14268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https://sketchfab.com/3d-models/bmw-e34-stance-style-ffe1a3a1bcb34e0bb80f1aa41c9edb46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下载</a:t>
            </a:r>
            <a:r>
              <a:rPr lang="zh-CN" altLang="en-US"/>
              <a:t>模型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1792605"/>
            <a:ext cx="3073400" cy="4053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24580" y="1243330"/>
            <a:ext cx="778700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6"/>
                </a:solidFill>
              </a:rPr>
              <a:t>GLB</a:t>
            </a:r>
            <a:r>
              <a:rPr lang="zh-CN" altLang="en-US" sz="2000"/>
              <a:t>格式文件是一种用于存储3D模型的二进制文件格式，它将模型的纹理、网格和动画数据等封装在一个文件中，支持GL Transmission Format（GLTF）标准，便于在网络上传输和在各种应用中加载使用。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624580" y="3005455"/>
            <a:ext cx="75520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6"/>
                </a:solidFill>
              </a:rPr>
              <a:t>DRACOLoader</a:t>
            </a:r>
            <a:r>
              <a:rPr lang="zh-CN" altLang="en-US"/>
              <a:t>是一个用于解码基于Draco格式压缩的3D模型的加载器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80" y="3917950"/>
            <a:ext cx="7894320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590040"/>
            <a:ext cx="4777105" cy="1090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65" y="1208405"/>
            <a:ext cx="5635625" cy="2281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3945255"/>
            <a:ext cx="4910455" cy="28028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665" y="3740150"/>
            <a:ext cx="5321935" cy="3007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</p:blipFill>
        <p:spPr>
          <a:xfrm>
            <a:off x="554355" y="1412875"/>
            <a:ext cx="2962910" cy="212979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</p:blipFill>
        <p:spPr>
          <a:xfrm>
            <a:off x="473710" y="4097655"/>
            <a:ext cx="3768090" cy="25196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88205" y="4238625"/>
            <a:ext cx="6644640" cy="223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const gridHelper = new THREE.GridHelper(10, 10); // 网格地面</a:t>
            </a:r>
            <a:endParaRPr lang="zh-CN" altLang="en-US" sz="2400"/>
          </a:p>
          <a:p>
            <a:r>
              <a:rPr lang="zh-CN" altLang="en-US" sz="2400"/>
              <a:t>scene.add(gridHelper);</a:t>
            </a:r>
            <a:endParaRPr lang="zh-CN" altLang="en-US" sz="2400"/>
          </a:p>
          <a:p>
            <a:r>
              <a:rPr lang="zh-CN" altLang="en-US" sz="3200">
                <a:solidFill>
                  <a:schemeClr val="accent6"/>
                </a:solidFill>
                <a:sym typeface="+mn-ea"/>
              </a:rPr>
              <a:t>gridHelper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在Three.js中用于在场景中显示一个网格辅助平面，帮助对齐和定位3D对象，提供视觉参考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5205" y="1562100"/>
            <a:ext cx="6644640" cy="223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controls = new OrbitControls(</a:t>
            </a:r>
            <a:endParaRPr lang="zh-CN" altLang="en-US" sz="2400"/>
          </a:p>
          <a:p>
            <a:r>
              <a:rPr lang="zh-CN" altLang="en-US" sz="2400"/>
              <a:t>camera, renderer.domElement); // 镜头 canvas</a:t>
            </a:r>
            <a:endParaRPr lang="zh-CN" altLang="en-US" sz="2400"/>
          </a:p>
          <a:p>
            <a:r>
              <a:rPr lang="zh-CN" altLang="en-US" sz="2400"/>
              <a:t>controls.update();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3200">
                <a:solidFill>
                  <a:schemeClr val="accent6"/>
                </a:solidFill>
                <a:sym typeface="+mn-ea"/>
              </a:rPr>
              <a:t>OrbitControls</a:t>
            </a:r>
            <a:r>
              <a:rPr lang="zh-CN" altLang="en-US" sz="2400"/>
              <a:t>允许用户通过鼠标或触摸手势直观地操纵和查看3D场景</a:t>
            </a:r>
            <a:endParaRPr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477645"/>
            <a:ext cx="6705600" cy="51650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41285" y="14776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https://sketchfab.com/3d-models/su7-7296a91633d74c6eb113010e2ed75eda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下载</a:t>
            </a:r>
            <a:r>
              <a:rPr lang="zh-CN" altLang="en-US"/>
              <a:t>模型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实战二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BMW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554355" y="1853565"/>
            <a:ext cx="5093970" cy="3393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1935480"/>
            <a:ext cx="5910580" cy="714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6455" y="3556635"/>
            <a:ext cx="60699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代码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https://github.com/shunwuyu/three-echarts-show/tree/main/three-demo/v3-baoman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1477645"/>
            <a:ext cx="4200525" cy="3528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0205" y="5454650"/>
            <a:ext cx="5798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kokomi.js            珊瑚宫心海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three.js </a:t>
            </a:r>
            <a:r>
              <a:rPr lang="zh-CN" altLang="en-US" sz="2400"/>
              <a:t>辅助</a:t>
            </a:r>
            <a:r>
              <a:rPr lang="zh-CN" altLang="en-US" sz="2400"/>
              <a:t>库降低了 Three.js 的复杂性</a:t>
            </a:r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6459855" y="1368425"/>
            <a:ext cx="35102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简化</a:t>
            </a:r>
            <a:r>
              <a:rPr lang="en-US" altLang="zh-CN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3D</a:t>
            </a:r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场景开发</a:t>
            </a:r>
            <a:endParaRPr lang="zh-CN" altLang="en-US" sz="3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17055" y="2489200"/>
            <a:ext cx="2595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 组件集成</a:t>
            </a:r>
            <a:endParaRPr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83120" y="3834765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动画</a:t>
            </a:r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13600" y="5005705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物理</a:t>
            </a:r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引擎</a:t>
            </a:r>
            <a:endParaRPr 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" y="2390140"/>
            <a:ext cx="5942965" cy="2436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1779905"/>
            <a:ext cx="5701030" cy="37007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4440" y="5141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adaptMobileDOM   </a:t>
            </a:r>
            <a:r>
              <a:rPr lang="zh-CN" altLang="en-US"/>
              <a:t>资源加载</a:t>
            </a:r>
            <a:r>
              <a:rPr lang="en-US" altLang="zh-CN"/>
              <a:t>Loading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2000250"/>
            <a:ext cx="3347085" cy="2140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30" y="2000250"/>
            <a:ext cx="4091305" cy="2272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1377315"/>
            <a:ext cx="2700655" cy="33674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4965" y="481012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各种</a:t>
            </a:r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764270" y="4937125"/>
            <a:ext cx="2700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视觉效果和实时渲染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-33020" y="1575809"/>
            <a:ext cx="12192000" cy="2535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4248785"/>
            <a:ext cx="5541010" cy="26092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62470" y="5089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</a:t>
            </a:r>
            <a:r>
              <a:rPr lang="zh-CN" altLang="en-US"/>
              <a:t>贴图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7143" r="-271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7"/>
          <p:cNvSpPr/>
          <p:nvPr>
            <p:custDataLst>
              <p:tags r:id="rId3"/>
            </p:custData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937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2103152" y="-228600"/>
            <a:ext cx="1615440" cy="1072634"/>
          </a:xfrm>
          <a:prstGeom prst="rect">
            <a:avLst/>
          </a:prstGeom>
          <a:solidFill>
            <a:srgbClr val="093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2038711" y="1231047"/>
            <a:ext cx="1615440" cy="1072634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346960" y="2727960"/>
            <a:ext cx="1887504" cy="1402080"/>
          </a:xfrm>
          <a:prstGeom prst="rect">
            <a:avLst/>
          </a:prstGeom>
          <a:solidFill>
            <a:srgbClr val="FD9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14300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7786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-1" fmla="*/ 0 w 8092416"/>
              <a:gd name="connsiteY0-2" fmla="*/ 0 h 6857999"/>
              <a:gd name="connsiteX1-3" fmla="*/ 6974562 w 8092416"/>
              <a:gd name="connsiteY1-4" fmla="*/ 0 h 6857999"/>
              <a:gd name="connsiteX2-5" fmla="*/ 7098043 w 8092416"/>
              <a:gd name="connsiteY2-6" fmla="*/ 173644 h 6857999"/>
              <a:gd name="connsiteX3-7" fmla="*/ 8092416 w 8092416"/>
              <a:gd name="connsiteY3-8" fmla="*/ 3429000 h 6857999"/>
              <a:gd name="connsiteX4-9" fmla="*/ 7098043 w 8092416"/>
              <a:gd name="connsiteY4-10" fmla="*/ 6684357 h 6857999"/>
              <a:gd name="connsiteX5-11" fmla="*/ 6974563 w 8092416"/>
              <a:gd name="connsiteY5-12" fmla="*/ 6857999 h 6857999"/>
              <a:gd name="connsiteX6-13" fmla="*/ 0 w 8092416"/>
              <a:gd name="connsiteY6-14" fmla="*/ 6857999 h 6857999"/>
              <a:gd name="connsiteX7" fmla="*/ 91440 w 8092416"/>
              <a:gd name="connsiteY7" fmla="*/ 91440 h 6857999"/>
              <a:gd name="connsiteX0-15" fmla="*/ 0 w 8092416"/>
              <a:gd name="connsiteY0-16" fmla="*/ 0 h 6857999"/>
              <a:gd name="connsiteX1-17" fmla="*/ 6974562 w 8092416"/>
              <a:gd name="connsiteY1-18" fmla="*/ 0 h 6857999"/>
              <a:gd name="connsiteX2-19" fmla="*/ 7098043 w 8092416"/>
              <a:gd name="connsiteY2-20" fmla="*/ 173644 h 6857999"/>
              <a:gd name="connsiteX3-21" fmla="*/ 8092416 w 8092416"/>
              <a:gd name="connsiteY3-22" fmla="*/ 3429000 h 6857999"/>
              <a:gd name="connsiteX4-23" fmla="*/ 7098043 w 8092416"/>
              <a:gd name="connsiteY4-24" fmla="*/ 6684357 h 6857999"/>
              <a:gd name="connsiteX5-25" fmla="*/ 6974563 w 8092416"/>
              <a:gd name="connsiteY5-26" fmla="*/ 6857999 h 6857999"/>
              <a:gd name="connsiteX6-27" fmla="*/ 0 w 8092416"/>
              <a:gd name="connsiteY6-28" fmla="*/ 6857999 h 6857999"/>
              <a:gd name="connsiteX0-29" fmla="*/ 6974562 w 8092416"/>
              <a:gd name="connsiteY0-30" fmla="*/ 0 h 6857999"/>
              <a:gd name="connsiteX1-31" fmla="*/ 7098043 w 8092416"/>
              <a:gd name="connsiteY1-32" fmla="*/ 173644 h 6857999"/>
              <a:gd name="connsiteX2-33" fmla="*/ 8092416 w 8092416"/>
              <a:gd name="connsiteY2-34" fmla="*/ 3429000 h 6857999"/>
              <a:gd name="connsiteX3-35" fmla="*/ 7098043 w 8092416"/>
              <a:gd name="connsiteY3-36" fmla="*/ 6684357 h 6857999"/>
              <a:gd name="connsiteX4-37" fmla="*/ 6974563 w 8092416"/>
              <a:gd name="connsiteY4-38" fmla="*/ 6857999 h 6857999"/>
              <a:gd name="connsiteX5-39" fmla="*/ 0 w 8092416"/>
              <a:gd name="connsiteY5-40" fmla="*/ 6857999 h 6857999"/>
              <a:gd name="connsiteX0-41" fmla="*/ 0 w 1117854"/>
              <a:gd name="connsiteY0-42" fmla="*/ 0 h 6857999"/>
              <a:gd name="connsiteX1-43" fmla="*/ 123481 w 1117854"/>
              <a:gd name="connsiteY1-44" fmla="*/ 173644 h 6857999"/>
              <a:gd name="connsiteX2-45" fmla="*/ 1117854 w 1117854"/>
              <a:gd name="connsiteY2-46" fmla="*/ 3429000 h 6857999"/>
              <a:gd name="connsiteX3-47" fmla="*/ 123481 w 1117854"/>
              <a:gd name="connsiteY3-48" fmla="*/ 6684357 h 6857999"/>
              <a:gd name="connsiteX4-49" fmla="*/ 1 w 1117854"/>
              <a:gd name="connsiteY4-50" fmla="*/ 6857999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0355" y="1036320"/>
            <a:ext cx="2398395" cy="5288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41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DATAVISION</a:t>
            </a:r>
            <a:endParaRPr lang="en-US" altLang="zh-CN" sz="7200" dirty="0">
              <a:solidFill>
                <a:schemeClr val="bg1">
                  <a:alpha val="41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zh-CN" altLang="en-US" sz="7200" dirty="0">
              <a:solidFill>
                <a:schemeClr val="tx1">
                  <a:alpha val="41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0" y="-2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892174" y="2011679"/>
            <a:ext cx="798195" cy="2834640"/>
          </a:xfrm>
          <a:prstGeom prst="rect">
            <a:avLst/>
          </a:prstGeom>
          <a:noFill/>
        </p:spPr>
        <p:txBody>
          <a:bodyPr vert="eaVert" wrap="none" rtlCol="0" anchor="ctr" anchorCtr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</a:t>
            </a:r>
            <a:r>
              <a:rPr lang="zh-CN" altLang="en-US" sz="40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化</a:t>
            </a:r>
            <a:endParaRPr lang="zh-CN" altLang="en-US" sz="40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493770" y="1143635"/>
            <a:ext cx="38722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93464" y="2412518"/>
            <a:ext cx="2800656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</a:rPr>
              <a:t>three.js</a:t>
            </a:r>
            <a:r>
              <a:rPr lang="zh-CN" altLang="en-US" sz="3200" dirty="0">
                <a:solidFill>
                  <a:srgbClr val="0937BE"/>
                </a:solidFill>
              </a:rPr>
              <a:t>实战</a:t>
            </a:r>
            <a:endParaRPr lang="zh-CN" altLang="en-US" sz="3200" dirty="0">
              <a:solidFill>
                <a:srgbClr val="0937BE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93464" y="3686806"/>
            <a:ext cx="3186440" cy="10763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93770" y="4970780"/>
            <a:ext cx="43815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大屏可视化项目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展示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336383" y="120092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336383" y="246968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336383" y="373844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336383" y="5007209"/>
            <a:ext cx="750327" cy="750327"/>
          </a:xfrm>
          <a:prstGeom prst="ellipse">
            <a:avLst/>
          </a:prstGeom>
          <a:solidFill>
            <a:schemeClr val="bg1"/>
          </a:solidFill>
          <a:ln>
            <a:solidFill>
              <a:srgbClr val="0937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3589116" y="1933150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589116" y="3187889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589116" y="4458092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589116" y="5757536"/>
            <a:ext cx="23933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图形 3"/>
          <p:cNvGrpSpPr/>
          <p:nvPr/>
        </p:nvGrpSpPr>
        <p:grpSpPr>
          <a:xfrm>
            <a:off x="2447933" y="1269734"/>
            <a:ext cx="566374" cy="566374"/>
            <a:chOff x="5143500" y="2476500"/>
            <a:chExt cx="1905000" cy="1905000"/>
          </a:xfrm>
          <a:solidFill>
            <a:srgbClr val="00B0F0"/>
          </a:solidFill>
        </p:grpSpPr>
        <p:sp>
          <p:nvSpPr>
            <p:cNvPr id="57" name="任意多边形: 形状 56"/>
            <p:cNvSpPr/>
            <p:nvPr/>
          </p:nvSpPr>
          <p:spPr>
            <a:xfrm>
              <a:off x="5302250" y="4123531"/>
              <a:ext cx="1587500" cy="79375"/>
            </a:xfrm>
            <a:custGeom>
              <a:avLst/>
              <a:gdLst>
                <a:gd name="connsiteX0" fmla="*/ 0 w 1587500"/>
                <a:gd name="connsiteY0" fmla="*/ 0 h 79375"/>
                <a:gd name="connsiteX1" fmla="*/ 1587500 w 1587500"/>
                <a:gd name="connsiteY1" fmla="*/ 0 h 79375"/>
                <a:gd name="connsiteX2" fmla="*/ 1587500 w 1587500"/>
                <a:gd name="connsiteY2" fmla="*/ 79375 h 79375"/>
                <a:gd name="connsiteX3" fmla="*/ 0 w 1587500"/>
                <a:gd name="connsiteY3" fmla="*/ 79375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500" h="79375">
                  <a:moveTo>
                    <a:pt x="0" y="0"/>
                  </a:moveTo>
                  <a:lnTo>
                    <a:pt x="1587500" y="0"/>
                  </a:lnTo>
                  <a:lnTo>
                    <a:pt x="1587500" y="79375"/>
                  </a:lnTo>
                  <a:lnTo>
                    <a:pt x="0" y="79375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413374" y="2635250"/>
              <a:ext cx="833437" cy="1547812"/>
            </a:xfrm>
            <a:custGeom>
              <a:avLst/>
              <a:gdLst>
                <a:gd name="connsiteX0" fmla="*/ 833438 w 833437"/>
                <a:gd name="connsiteY0" fmla="*/ 1547813 h 1547812"/>
                <a:gd name="connsiteX1" fmla="*/ 0 w 833437"/>
                <a:gd name="connsiteY1" fmla="*/ 1547813 h 1547812"/>
                <a:gd name="connsiteX2" fmla="*/ 0 w 833437"/>
                <a:gd name="connsiteY2" fmla="*/ 357188 h 1547812"/>
                <a:gd name="connsiteX3" fmla="*/ 111125 w 833437"/>
                <a:gd name="connsiteY3" fmla="*/ 238125 h 1547812"/>
                <a:gd name="connsiteX4" fmla="*/ 706438 w 833437"/>
                <a:gd name="connsiteY4" fmla="*/ 0 h 1547812"/>
                <a:gd name="connsiteX5" fmla="*/ 714375 w 833437"/>
                <a:gd name="connsiteY5" fmla="*/ 0 h 1547812"/>
                <a:gd name="connsiteX6" fmla="*/ 833438 w 833437"/>
                <a:gd name="connsiteY6" fmla="*/ 119062 h 1547812"/>
                <a:gd name="connsiteX7" fmla="*/ 833438 w 833437"/>
                <a:gd name="connsiteY7" fmla="*/ 1547813 h 1547812"/>
                <a:gd name="connsiteX8" fmla="*/ 79375 w 833437"/>
                <a:gd name="connsiteY8" fmla="*/ 1468438 h 1547812"/>
                <a:gd name="connsiteX9" fmla="*/ 754063 w 833437"/>
                <a:gd name="connsiteY9" fmla="*/ 1468438 h 1547812"/>
                <a:gd name="connsiteX10" fmla="*/ 754063 w 833437"/>
                <a:gd name="connsiteY10" fmla="*/ 119062 h 1547812"/>
                <a:gd name="connsiteX11" fmla="*/ 718344 w 833437"/>
                <a:gd name="connsiteY11" fmla="*/ 79375 h 1547812"/>
                <a:gd name="connsiteX12" fmla="*/ 123031 w 833437"/>
                <a:gd name="connsiteY12" fmla="*/ 317500 h 1547812"/>
                <a:gd name="connsiteX13" fmla="*/ 119063 w 833437"/>
                <a:gd name="connsiteY13" fmla="*/ 317500 h 1547812"/>
                <a:gd name="connsiteX14" fmla="*/ 79375 w 833437"/>
                <a:gd name="connsiteY14" fmla="*/ 357188 h 1547812"/>
                <a:gd name="connsiteX15" fmla="*/ 79375 w 833437"/>
                <a:gd name="connsiteY15" fmla="*/ 1468438 h 154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3437" h="1547812">
                  <a:moveTo>
                    <a:pt x="833438" y="1547813"/>
                  </a:moveTo>
                  <a:lnTo>
                    <a:pt x="0" y="1547813"/>
                  </a:lnTo>
                  <a:lnTo>
                    <a:pt x="0" y="357188"/>
                  </a:lnTo>
                  <a:cubicBezTo>
                    <a:pt x="0" y="293688"/>
                    <a:pt x="47625" y="242094"/>
                    <a:pt x="111125" y="238125"/>
                  </a:cubicBezTo>
                  <a:lnTo>
                    <a:pt x="706438" y="0"/>
                  </a:lnTo>
                  <a:lnTo>
                    <a:pt x="714375" y="0"/>
                  </a:lnTo>
                  <a:cubicBezTo>
                    <a:pt x="781844" y="0"/>
                    <a:pt x="833438" y="51594"/>
                    <a:pt x="833438" y="119062"/>
                  </a:cubicBezTo>
                  <a:lnTo>
                    <a:pt x="833438" y="1547813"/>
                  </a:lnTo>
                  <a:close/>
                  <a:moveTo>
                    <a:pt x="79375" y="1468438"/>
                  </a:moveTo>
                  <a:lnTo>
                    <a:pt x="754063" y="1468438"/>
                  </a:lnTo>
                  <a:lnTo>
                    <a:pt x="754063" y="119062"/>
                  </a:lnTo>
                  <a:cubicBezTo>
                    <a:pt x="754063" y="99219"/>
                    <a:pt x="738187" y="83344"/>
                    <a:pt x="718344" y="79375"/>
                  </a:cubicBezTo>
                  <a:lnTo>
                    <a:pt x="123031" y="317500"/>
                  </a:lnTo>
                  <a:lnTo>
                    <a:pt x="119063" y="317500"/>
                  </a:lnTo>
                  <a:cubicBezTo>
                    <a:pt x="95250" y="317500"/>
                    <a:pt x="79375" y="333375"/>
                    <a:pt x="79375" y="357188"/>
                  </a:cubicBezTo>
                  <a:lnTo>
                    <a:pt x="79375" y="1468438"/>
                  </a:lnTo>
                  <a:close/>
                </a:path>
              </a:pathLst>
            </a:custGeom>
            <a:solidFill>
              <a:srgbClr val="0937BE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627687" y="3071812"/>
              <a:ext cx="1143000" cy="1111249"/>
            </a:xfrm>
            <a:custGeom>
              <a:avLst/>
              <a:gdLst>
                <a:gd name="connsiteX0" fmla="*/ 1143000 w 1143000"/>
                <a:gd name="connsiteY0" fmla="*/ 1111250 h 1111249"/>
                <a:gd name="connsiteX1" fmla="*/ 547688 w 1143000"/>
                <a:gd name="connsiteY1" fmla="*/ 1111250 h 1111249"/>
                <a:gd name="connsiteX2" fmla="*/ 547688 w 1143000"/>
                <a:gd name="connsiteY2" fmla="*/ 238125 h 1111249"/>
                <a:gd name="connsiteX3" fmla="*/ 666750 w 1143000"/>
                <a:gd name="connsiteY3" fmla="*/ 119063 h 1111249"/>
                <a:gd name="connsiteX4" fmla="*/ 674688 w 1143000"/>
                <a:gd name="connsiteY4" fmla="*/ 119063 h 1111249"/>
                <a:gd name="connsiteX5" fmla="*/ 1027906 w 1143000"/>
                <a:gd name="connsiteY5" fmla="*/ 198437 h 1111249"/>
                <a:gd name="connsiteX6" fmla="*/ 1143000 w 1143000"/>
                <a:gd name="connsiteY6" fmla="*/ 317500 h 1111249"/>
                <a:gd name="connsiteX7" fmla="*/ 1143000 w 1143000"/>
                <a:gd name="connsiteY7" fmla="*/ 1111250 h 1111249"/>
                <a:gd name="connsiteX8" fmla="*/ 627063 w 1143000"/>
                <a:gd name="connsiteY8" fmla="*/ 1031875 h 1111249"/>
                <a:gd name="connsiteX9" fmla="*/ 1063625 w 1143000"/>
                <a:gd name="connsiteY9" fmla="*/ 1031875 h 1111249"/>
                <a:gd name="connsiteX10" fmla="*/ 1063625 w 1143000"/>
                <a:gd name="connsiteY10" fmla="*/ 317500 h 1111249"/>
                <a:gd name="connsiteX11" fmla="*/ 1023938 w 1143000"/>
                <a:gd name="connsiteY11" fmla="*/ 277813 h 1111249"/>
                <a:gd name="connsiteX12" fmla="*/ 1016000 w 1143000"/>
                <a:gd name="connsiteY12" fmla="*/ 277813 h 1111249"/>
                <a:gd name="connsiteX13" fmla="*/ 662781 w 1143000"/>
                <a:gd name="connsiteY13" fmla="*/ 198437 h 1111249"/>
                <a:gd name="connsiteX14" fmla="*/ 627063 w 1143000"/>
                <a:gd name="connsiteY14" fmla="*/ 238125 h 1111249"/>
                <a:gd name="connsiteX15" fmla="*/ 627063 w 1143000"/>
                <a:gd name="connsiteY15" fmla="*/ 1031875 h 1111249"/>
                <a:gd name="connsiteX16" fmla="*/ 396875 w 1143000"/>
                <a:gd name="connsiteY16" fmla="*/ 1111250 h 1111249"/>
                <a:gd name="connsiteX17" fmla="*/ 0 w 1143000"/>
                <a:gd name="connsiteY17" fmla="*/ 1111250 h 1111249"/>
                <a:gd name="connsiteX18" fmla="*/ 0 w 1143000"/>
                <a:gd name="connsiteY18" fmla="*/ 635000 h 1111249"/>
                <a:gd name="connsiteX19" fmla="*/ 79375 w 1143000"/>
                <a:gd name="connsiteY19" fmla="*/ 555625 h 1111249"/>
                <a:gd name="connsiteX20" fmla="*/ 317500 w 1143000"/>
                <a:gd name="connsiteY20" fmla="*/ 555625 h 1111249"/>
                <a:gd name="connsiteX21" fmla="*/ 396875 w 1143000"/>
                <a:gd name="connsiteY21" fmla="*/ 635000 h 1111249"/>
                <a:gd name="connsiteX22" fmla="*/ 396875 w 1143000"/>
                <a:gd name="connsiteY22" fmla="*/ 1111250 h 1111249"/>
                <a:gd name="connsiteX23" fmla="*/ 79375 w 1143000"/>
                <a:gd name="connsiteY23" fmla="*/ 1031875 h 1111249"/>
                <a:gd name="connsiteX24" fmla="*/ 317500 w 1143000"/>
                <a:gd name="connsiteY24" fmla="*/ 1031875 h 1111249"/>
                <a:gd name="connsiteX25" fmla="*/ 317500 w 1143000"/>
                <a:gd name="connsiteY25" fmla="*/ 635000 h 1111249"/>
                <a:gd name="connsiteX26" fmla="*/ 79375 w 1143000"/>
                <a:gd name="connsiteY26" fmla="*/ 635000 h 1111249"/>
                <a:gd name="connsiteX27" fmla="*/ 79375 w 1143000"/>
                <a:gd name="connsiteY27" fmla="*/ 1031875 h 1111249"/>
                <a:gd name="connsiteX28" fmla="*/ 31750 w 1143000"/>
                <a:gd name="connsiteY28" fmla="*/ 0 h 1111249"/>
                <a:gd name="connsiteX29" fmla="*/ 349250 w 1143000"/>
                <a:gd name="connsiteY29" fmla="*/ 0 h 1111249"/>
                <a:gd name="connsiteX30" fmla="*/ 349250 w 1143000"/>
                <a:gd name="connsiteY30" fmla="*/ 79375 h 1111249"/>
                <a:gd name="connsiteX31" fmla="*/ 31750 w 1143000"/>
                <a:gd name="connsiteY31" fmla="*/ 79375 h 1111249"/>
                <a:gd name="connsiteX32" fmla="*/ 31750 w 1143000"/>
                <a:gd name="connsiteY32" fmla="*/ 238125 h 1111249"/>
                <a:gd name="connsiteX33" fmla="*/ 349250 w 1143000"/>
                <a:gd name="connsiteY33" fmla="*/ 238125 h 1111249"/>
                <a:gd name="connsiteX34" fmla="*/ 349250 w 1143000"/>
                <a:gd name="connsiteY34" fmla="*/ 317500 h 1111249"/>
                <a:gd name="connsiteX35" fmla="*/ 31750 w 1143000"/>
                <a:gd name="connsiteY35" fmla="*/ 317500 h 111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43000" h="1111249">
                  <a:moveTo>
                    <a:pt x="1143000" y="1111250"/>
                  </a:moveTo>
                  <a:lnTo>
                    <a:pt x="547688" y="1111250"/>
                  </a:lnTo>
                  <a:lnTo>
                    <a:pt x="547688" y="238125"/>
                  </a:lnTo>
                  <a:cubicBezTo>
                    <a:pt x="547688" y="170656"/>
                    <a:pt x="599281" y="119063"/>
                    <a:pt x="666750" y="119063"/>
                  </a:cubicBezTo>
                  <a:lnTo>
                    <a:pt x="674688" y="119063"/>
                  </a:lnTo>
                  <a:lnTo>
                    <a:pt x="1027906" y="198437"/>
                  </a:lnTo>
                  <a:cubicBezTo>
                    <a:pt x="1091406" y="202406"/>
                    <a:pt x="1143000" y="254000"/>
                    <a:pt x="1143000" y="317500"/>
                  </a:cubicBezTo>
                  <a:lnTo>
                    <a:pt x="1143000" y="1111250"/>
                  </a:lnTo>
                  <a:close/>
                  <a:moveTo>
                    <a:pt x="627063" y="1031875"/>
                  </a:moveTo>
                  <a:lnTo>
                    <a:pt x="1063625" y="1031875"/>
                  </a:lnTo>
                  <a:lnTo>
                    <a:pt x="1063625" y="317500"/>
                  </a:lnTo>
                  <a:cubicBezTo>
                    <a:pt x="1063625" y="293688"/>
                    <a:pt x="1047750" y="277813"/>
                    <a:pt x="1023938" y="277813"/>
                  </a:cubicBezTo>
                  <a:lnTo>
                    <a:pt x="1016000" y="277813"/>
                  </a:lnTo>
                  <a:lnTo>
                    <a:pt x="662781" y="198437"/>
                  </a:lnTo>
                  <a:cubicBezTo>
                    <a:pt x="642937" y="198437"/>
                    <a:pt x="627063" y="218281"/>
                    <a:pt x="627063" y="238125"/>
                  </a:cubicBezTo>
                  <a:lnTo>
                    <a:pt x="627063" y="1031875"/>
                  </a:lnTo>
                  <a:close/>
                  <a:moveTo>
                    <a:pt x="396875" y="1111250"/>
                  </a:moveTo>
                  <a:lnTo>
                    <a:pt x="0" y="1111250"/>
                  </a:lnTo>
                  <a:lnTo>
                    <a:pt x="0" y="635000"/>
                  </a:lnTo>
                  <a:cubicBezTo>
                    <a:pt x="0" y="591344"/>
                    <a:pt x="35719" y="555625"/>
                    <a:pt x="79375" y="555625"/>
                  </a:cubicBezTo>
                  <a:lnTo>
                    <a:pt x="317500" y="555625"/>
                  </a:lnTo>
                  <a:cubicBezTo>
                    <a:pt x="361156" y="555625"/>
                    <a:pt x="396875" y="591344"/>
                    <a:pt x="396875" y="635000"/>
                  </a:cubicBezTo>
                  <a:lnTo>
                    <a:pt x="396875" y="1111250"/>
                  </a:lnTo>
                  <a:close/>
                  <a:moveTo>
                    <a:pt x="79375" y="1031875"/>
                  </a:moveTo>
                  <a:lnTo>
                    <a:pt x="317500" y="1031875"/>
                  </a:lnTo>
                  <a:lnTo>
                    <a:pt x="317500" y="635000"/>
                  </a:lnTo>
                  <a:lnTo>
                    <a:pt x="79375" y="635000"/>
                  </a:lnTo>
                  <a:lnTo>
                    <a:pt x="79375" y="1031875"/>
                  </a:lnTo>
                  <a:close/>
                  <a:moveTo>
                    <a:pt x="31750" y="0"/>
                  </a:moveTo>
                  <a:lnTo>
                    <a:pt x="349250" y="0"/>
                  </a:lnTo>
                  <a:lnTo>
                    <a:pt x="349250" y="79375"/>
                  </a:lnTo>
                  <a:lnTo>
                    <a:pt x="31750" y="79375"/>
                  </a:lnTo>
                  <a:close/>
                  <a:moveTo>
                    <a:pt x="31750" y="238125"/>
                  </a:moveTo>
                  <a:lnTo>
                    <a:pt x="349250" y="238125"/>
                  </a:lnTo>
                  <a:lnTo>
                    <a:pt x="349250" y="317500"/>
                  </a:lnTo>
                  <a:lnTo>
                    <a:pt x="31750" y="317500"/>
                  </a:lnTo>
                  <a:close/>
                </a:path>
              </a:pathLst>
            </a:custGeom>
            <a:solidFill>
              <a:srgbClr val="0937BE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373812" y="3548062"/>
              <a:ext cx="198437" cy="317500"/>
            </a:xfrm>
            <a:custGeom>
              <a:avLst/>
              <a:gdLst>
                <a:gd name="connsiteX0" fmla="*/ 0 w 198437"/>
                <a:gd name="connsiteY0" fmla="*/ 0 h 317500"/>
                <a:gd name="connsiteX1" fmla="*/ 198438 w 198437"/>
                <a:gd name="connsiteY1" fmla="*/ 0 h 317500"/>
                <a:gd name="connsiteX2" fmla="*/ 198438 w 198437"/>
                <a:gd name="connsiteY2" fmla="*/ 79375 h 317500"/>
                <a:gd name="connsiteX3" fmla="*/ 0 w 198437"/>
                <a:gd name="connsiteY3" fmla="*/ 79375 h 317500"/>
                <a:gd name="connsiteX4" fmla="*/ 0 w 198437"/>
                <a:gd name="connsiteY4" fmla="*/ 238125 h 317500"/>
                <a:gd name="connsiteX5" fmla="*/ 198438 w 198437"/>
                <a:gd name="connsiteY5" fmla="*/ 238125 h 317500"/>
                <a:gd name="connsiteX6" fmla="*/ 198438 w 198437"/>
                <a:gd name="connsiteY6" fmla="*/ 317500 h 317500"/>
                <a:gd name="connsiteX7" fmla="*/ 0 w 198437"/>
                <a:gd name="connsiteY7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437" h="317500">
                  <a:moveTo>
                    <a:pt x="0" y="0"/>
                  </a:moveTo>
                  <a:lnTo>
                    <a:pt x="198438" y="0"/>
                  </a:lnTo>
                  <a:lnTo>
                    <a:pt x="198438" y="79375"/>
                  </a:lnTo>
                  <a:lnTo>
                    <a:pt x="0" y="79375"/>
                  </a:lnTo>
                  <a:close/>
                  <a:moveTo>
                    <a:pt x="0" y="238125"/>
                  </a:moveTo>
                  <a:lnTo>
                    <a:pt x="198438" y="238125"/>
                  </a:lnTo>
                  <a:lnTo>
                    <a:pt x="198438" y="317500"/>
                  </a:lnTo>
                  <a:lnTo>
                    <a:pt x="0" y="317500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1" name="图形 5"/>
          <p:cNvSpPr/>
          <p:nvPr/>
        </p:nvSpPr>
        <p:spPr>
          <a:xfrm>
            <a:off x="2497377" y="2613806"/>
            <a:ext cx="462684" cy="462887"/>
          </a:xfrm>
          <a:custGeom>
            <a:avLst/>
            <a:gdLst>
              <a:gd name="connsiteX0" fmla="*/ 1887617 w 1902738"/>
              <a:gd name="connsiteY0" fmla="*/ 1219319 h 1903571"/>
              <a:gd name="connsiteX1" fmla="*/ 1649254 w 1902738"/>
              <a:gd name="connsiteY1" fmla="*/ 979527 h 1903571"/>
              <a:gd name="connsiteX2" fmla="*/ 1576857 w 1902738"/>
              <a:gd name="connsiteY2" fmla="*/ 978582 h 1903571"/>
              <a:gd name="connsiteX3" fmla="*/ 1575911 w 1902738"/>
              <a:gd name="connsiteY3" fmla="*/ 979527 h 1903571"/>
              <a:gd name="connsiteX4" fmla="*/ 981075 w 1902738"/>
              <a:gd name="connsiteY4" fmla="*/ 1577578 h 1903571"/>
              <a:gd name="connsiteX5" fmla="*/ 965954 w 1902738"/>
              <a:gd name="connsiteY5" fmla="*/ 1614488 h 1903571"/>
              <a:gd name="connsiteX6" fmla="*/ 965954 w 1902738"/>
              <a:gd name="connsiteY6" fmla="*/ 1851422 h 1903571"/>
              <a:gd name="connsiteX7" fmla="*/ 1017746 w 1902738"/>
              <a:gd name="connsiteY7" fmla="*/ 1903571 h 1903571"/>
              <a:gd name="connsiteX8" fmla="*/ 1255276 w 1902738"/>
              <a:gd name="connsiteY8" fmla="*/ 1903571 h 1903571"/>
              <a:gd name="connsiteX9" fmla="*/ 1292066 w 1902738"/>
              <a:gd name="connsiteY9" fmla="*/ 1888450 h 1903571"/>
              <a:gd name="connsiteX10" fmla="*/ 1648301 w 1902738"/>
              <a:gd name="connsiteY10" fmla="*/ 1530072 h 1903571"/>
              <a:gd name="connsiteX11" fmla="*/ 1663422 w 1902738"/>
              <a:gd name="connsiteY11" fmla="*/ 1493163 h 1903571"/>
              <a:gd name="connsiteX12" fmla="*/ 1611560 w 1902738"/>
              <a:gd name="connsiteY12" fmla="*/ 1441203 h 1903571"/>
              <a:gd name="connsiteX13" fmla="*/ 1574959 w 1902738"/>
              <a:gd name="connsiteY13" fmla="*/ 1456254 h 1903571"/>
              <a:gd name="connsiteX14" fmla="*/ 1235869 w 1902738"/>
              <a:gd name="connsiteY14" fmla="*/ 1799273 h 1903571"/>
              <a:gd name="connsiteX15" fmla="*/ 1069658 w 1902738"/>
              <a:gd name="connsiteY15" fmla="*/ 1800939 h 1903571"/>
              <a:gd name="connsiteX16" fmla="*/ 1068229 w 1902738"/>
              <a:gd name="connsiteY16" fmla="*/ 1637586 h 1903571"/>
              <a:gd name="connsiteX17" fmla="*/ 1611392 w 1902738"/>
              <a:gd name="connsiteY17" fmla="*/ 1089065 h 1903571"/>
              <a:gd name="connsiteX18" fmla="*/ 1778794 w 1902738"/>
              <a:gd name="connsiteY18" fmla="*/ 1255157 h 1903571"/>
              <a:gd name="connsiteX19" fmla="*/ 1733312 w 1902738"/>
              <a:gd name="connsiteY19" fmla="*/ 1303020 h 1903571"/>
              <a:gd name="connsiteX20" fmla="*/ 1649968 w 1902738"/>
              <a:gd name="connsiteY20" fmla="*/ 1219319 h 1903571"/>
              <a:gd name="connsiteX21" fmla="*/ 1577570 w 1902738"/>
              <a:gd name="connsiteY21" fmla="*/ 1218494 h 1903571"/>
              <a:gd name="connsiteX22" fmla="*/ 1576745 w 1902738"/>
              <a:gd name="connsiteY22" fmla="*/ 1219319 h 1903571"/>
              <a:gd name="connsiteX23" fmla="*/ 1561505 w 1902738"/>
              <a:gd name="connsiteY23" fmla="*/ 1256229 h 1903571"/>
              <a:gd name="connsiteX24" fmla="*/ 1576745 w 1902738"/>
              <a:gd name="connsiteY24" fmla="*/ 1293138 h 1903571"/>
              <a:gd name="connsiteX25" fmla="*/ 1695450 w 1902738"/>
              <a:gd name="connsiteY25" fmla="*/ 1412439 h 1903571"/>
              <a:gd name="connsiteX26" fmla="*/ 1768018 w 1902738"/>
              <a:gd name="connsiteY26" fmla="*/ 1413214 h 1903571"/>
              <a:gd name="connsiteX27" fmla="*/ 1768793 w 1902738"/>
              <a:gd name="connsiteY27" fmla="*/ 1412439 h 1903571"/>
              <a:gd name="connsiteX28" fmla="*/ 1887498 w 1902738"/>
              <a:gd name="connsiteY28" fmla="*/ 1293138 h 1903571"/>
              <a:gd name="connsiteX29" fmla="*/ 1902738 w 1902738"/>
              <a:gd name="connsiteY29" fmla="*/ 1256228 h 1903571"/>
              <a:gd name="connsiteX30" fmla="*/ 1887498 w 1902738"/>
              <a:gd name="connsiteY30" fmla="*/ 1219319 h 1903571"/>
              <a:gd name="connsiteX31" fmla="*/ 1605201 w 1902738"/>
              <a:gd name="connsiteY31" fmla="*/ 677704 h 1903571"/>
              <a:gd name="connsiteX32" fmla="*/ 1605201 w 1902738"/>
              <a:gd name="connsiteY32" fmla="*/ 534591 h 1903571"/>
              <a:gd name="connsiteX33" fmla="*/ 1602700 w 1902738"/>
              <a:gd name="connsiteY33" fmla="*/ 520541 h 1903571"/>
              <a:gd name="connsiteX34" fmla="*/ 1599962 w 1902738"/>
              <a:gd name="connsiteY34" fmla="*/ 511135 h 1903571"/>
              <a:gd name="connsiteX35" fmla="*/ 1594366 w 1902738"/>
              <a:gd name="connsiteY35" fmla="*/ 501968 h 1903571"/>
              <a:gd name="connsiteX36" fmla="*/ 1588056 w 1902738"/>
              <a:gd name="connsiteY36" fmla="*/ 493514 h 1903571"/>
              <a:gd name="connsiteX37" fmla="*/ 1585317 w 1902738"/>
              <a:gd name="connsiteY37" fmla="*/ 490538 h 1903571"/>
              <a:gd name="connsiteX38" fmla="*/ 1576983 w 1902738"/>
              <a:gd name="connsiteY38" fmla="*/ 484703 h 1903571"/>
              <a:gd name="connsiteX39" fmla="*/ 1554361 w 1902738"/>
              <a:gd name="connsiteY39" fmla="*/ 475893 h 1903571"/>
              <a:gd name="connsiteX40" fmla="*/ 1543884 w 1902738"/>
              <a:gd name="connsiteY40" fmla="*/ 474345 h 1903571"/>
              <a:gd name="connsiteX41" fmla="*/ 1179909 w 1902738"/>
              <a:gd name="connsiteY41" fmla="*/ 474345 h 1903571"/>
              <a:gd name="connsiteX42" fmla="*/ 1118473 w 1902738"/>
              <a:gd name="connsiteY42" fmla="*/ 536019 h 1903571"/>
              <a:gd name="connsiteX43" fmla="*/ 1179909 w 1902738"/>
              <a:gd name="connsiteY43" fmla="*/ 597932 h 1903571"/>
              <a:gd name="connsiteX44" fmla="*/ 1406128 w 1902738"/>
              <a:gd name="connsiteY44" fmla="*/ 597932 h 1903571"/>
              <a:gd name="connsiteX45" fmla="*/ 994172 w 1902738"/>
              <a:gd name="connsiteY45" fmla="*/ 1058108 h 1903571"/>
              <a:gd name="connsiteX46" fmla="*/ 630079 w 1902738"/>
              <a:gd name="connsiteY46" fmla="*/ 719257 h 1903571"/>
              <a:gd name="connsiteX47" fmla="*/ 285274 w 1902738"/>
              <a:gd name="connsiteY47" fmla="*/ 1104662 h 1903571"/>
              <a:gd name="connsiteX48" fmla="*/ 289568 w 1902738"/>
              <a:gd name="connsiteY48" fmla="*/ 1191608 h 1903571"/>
              <a:gd name="connsiteX49" fmla="*/ 289798 w 1902738"/>
              <a:gd name="connsiteY49" fmla="*/ 1191816 h 1903571"/>
              <a:gd name="connsiteX50" fmla="*/ 375926 w 1902738"/>
              <a:gd name="connsiteY50" fmla="*/ 1188034 h 1903571"/>
              <a:gd name="connsiteX51" fmla="*/ 376595 w 1902738"/>
              <a:gd name="connsiteY51" fmla="*/ 1187291 h 1903571"/>
              <a:gd name="connsiteX52" fmla="*/ 638056 w 1902738"/>
              <a:gd name="connsiteY52" fmla="*/ 894993 h 1903571"/>
              <a:gd name="connsiteX53" fmla="*/ 1002030 w 1902738"/>
              <a:gd name="connsiteY53" fmla="*/ 1233845 h 1903571"/>
              <a:gd name="connsiteX54" fmla="*/ 1482447 w 1902738"/>
              <a:gd name="connsiteY54" fmla="*/ 696873 h 1903571"/>
              <a:gd name="connsiteX55" fmla="*/ 1482447 w 1902738"/>
              <a:gd name="connsiteY55" fmla="*/ 802481 h 1903571"/>
              <a:gd name="connsiteX56" fmla="*/ 1605082 w 1902738"/>
              <a:gd name="connsiteY56" fmla="*/ 677704 h 1903571"/>
              <a:gd name="connsiteX57" fmla="*/ 122634 w 1902738"/>
              <a:gd name="connsiteY57" fmla="*/ 1688068 h 1903571"/>
              <a:gd name="connsiteX58" fmla="*/ 122634 w 1902738"/>
              <a:gd name="connsiteY58" fmla="*/ 197287 h 1903571"/>
              <a:gd name="connsiteX59" fmla="*/ 196096 w 1902738"/>
              <a:gd name="connsiteY59" fmla="*/ 123468 h 1903571"/>
              <a:gd name="connsiteX60" fmla="*/ 1678424 w 1902738"/>
              <a:gd name="connsiteY60" fmla="*/ 123468 h 1903571"/>
              <a:gd name="connsiteX61" fmla="*/ 1752005 w 1902738"/>
              <a:gd name="connsiteY61" fmla="*/ 197287 h 1903571"/>
              <a:gd name="connsiteX62" fmla="*/ 1752005 w 1902738"/>
              <a:gd name="connsiteY62" fmla="*/ 716756 h 1903571"/>
              <a:gd name="connsiteX63" fmla="*/ 1874639 w 1902738"/>
              <a:gd name="connsiteY63" fmla="*/ 838914 h 1903571"/>
              <a:gd name="connsiteX64" fmla="*/ 1874639 w 1902738"/>
              <a:gd name="connsiteY64" fmla="*/ 197168 h 1903571"/>
              <a:gd name="connsiteX65" fmla="*/ 1678543 w 1902738"/>
              <a:gd name="connsiteY65" fmla="*/ 0 h 1903571"/>
              <a:gd name="connsiteX66" fmla="*/ 196215 w 1902738"/>
              <a:gd name="connsiteY66" fmla="*/ 0 h 1903571"/>
              <a:gd name="connsiteX67" fmla="*/ 0 w 1902738"/>
              <a:gd name="connsiteY67" fmla="*/ 197287 h 1903571"/>
              <a:gd name="connsiteX68" fmla="*/ 0 w 1902738"/>
              <a:gd name="connsiteY68" fmla="*/ 1688068 h 1903571"/>
              <a:gd name="connsiteX69" fmla="*/ 196215 w 1902738"/>
              <a:gd name="connsiteY69" fmla="*/ 1885355 h 1903571"/>
              <a:gd name="connsiteX70" fmla="*/ 637461 w 1902738"/>
              <a:gd name="connsiteY70" fmla="*/ 1885355 h 1903571"/>
              <a:gd name="connsiteX71" fmla="*/ 637461 w 1902738"/>
              <a:gd name="connsiteY71" fmla="*/ 1761887 h 1903571"/>
              <a:gd name="connsiteX72" fmla="*/ 196215 w 1902738"/>
              <a:gd name="connsiteY72" fmla="*/ 1761887 h 1903571"/>
              <a:gd name="connsiteX73" fmla="*/ 122753 w 1902738"/>
              <a:gd name="connsiteY73" fmla="*/ 1688068 h 190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902738" h="1903571">
                <a:moveTo>
                  <a:pt x="1887617" y="1219319"/>
                </a:moveTo>
                <a:lnTo>
                  <a:pt x="1649254" y="979527"/>
                </a:lnTo>
                <a:cubicBezTo>
                  <a:pt x="1629523" y="959274"/>
                  <a:pt x="1597110" y="958851"/>
                  <a:pt x="1576857" y="978582"/>
                </a:cubicBezTo>
                <a:cubicBezTo>
                  <a:pt x="1576538" y="978893"/>
                  <a:pt x="1576222" y="979208"/>
                  <a:pt x="1575911" y="979527"/>
                </a:cubicBezTo>
                <a:lnTo>
                  <a:pt x="981075" y="1577578"/>
                </a:lnTo>
                <a:cubicBezTo>
                  <a:pt x="971365" y="1587406"/>
                  <a:pt x="965930" y="1600672"/>
                  <a:pt x="965954" y="1614488"/>
                </a:cubicBezTo>
                <a:lnTo>
                  <a:pt x="965954" y="1851422"/>
                </a:lnTo>
                <a:cubicBezTo>
                  <a:pt x="965954" y="1880235"/>
                  <a:pt x="989171" y="1903571"/>
                  <a:pt x="1017746" y="1903571"/>
                </a:cubicBezTo>
                <a:lnTo>
                  <a:pt x="1255276" y="1903571"/>
                </a:lnTo>
                <a:cubicBezTo>
                  <a:pt x="1269066" y="1903642"/>
                  <a:pt x="1282312" y="1898198"/>
                  <a:pt x="1292066" y="1888450"/>
                </a:cubicBezTo>
                <a:lnTo>
                  <a:pt x="1648301" y="1530072"/>
                </a:lnTo>
                <a:cubicBezTo>
                  <a:pt x="1658056" y="1520274"/>
                  <a:pt x="1663498" y="1506989"/>
                  <a:pt x="1663422" y="1493163"/>
                </a:cubicBezTo>
                <a:cubicBezTo>
                  <a:pt x="1663449" y="1464493"/>
                  <a:pt x="1640229" y="1441230"/>
                  <a:pt x="1611560" y="1441203"/>
                </a:cubicBezTo>
                <a:cubicBezTo>
                  <a:pt x="1597851" y="1441190"/>
                  <a:pt x="1584693" y="1446601"/>
                  <a:pt x="1574959" y="1456254"/>
                </a:cubicBezTo>
                <a:lnTo>
                  <a:pt x="1235869" y="1799273"/>
                </a:lnTo>
                <a:lnTo>
                  <a:pt x="1069658" y="1800939"/>
                </a:lnTo>
                <a:lnTo>
                  <a:pt x="1068229" y="1637586"/>
                </a:lnTo>
                <a:lnTo>
                  <a:pt x="1611392" y="1089065"/>
                </a:lnTo>
                <a:lnTo>
                  <a:pt x="1778794" y="1255157"/>
                </a:lnTo>
                <a:lnTo>
                  <a:pt x="1733312" y="1303020"/>
                </a:lnTo>
                <a:lnTo>
                  <a:pt x="1649968" y="1219319"/>
                </a:lnTo>
                <a:cubicBezTo>
                  <a:pt x="1630204" y="1199099"/>
                  <a:pt x="1597790" y="1198730"/>
                  <a:pt x="1577570" y="1218494"/>
                </a:cubicBezTo>
                <a:cubicBezTo>
                  <a:pt x="1577291" y="1218766"/>
                  <a:pt x="1577017" y="1219041"/>
                  <a:pt x="1576745" y="1219319"/>
                </a:cubicBezTo>
                <a:cubicBezTo>
                  <a:pt x="1566947" y="1229098"/>
                  <a:pt x="1561460" y="1242385"/>
                  <a:pt x="1561505" y="1256229"/>
                </a:cubicBezTo>
                <a:cubicBezTo>
                  <a:pt x="1561505" y="1270159"/>
                  <a:pt x="1566863" y="1283256"/>
                  <a:pt x="1576745" y="1293138"/>
                </a:cubicBezTo>
                <a:lnTo>
                  <a:pt x="1695450" y="1412439"/>
                </a:lnTo>
                <a:cubicBezTo>
                  <a:pt x="1715275" y="1432692"/>
                  <a:pt x="1747765" y="1433038"/>
                  <a:pt x="1768018" y="1413214"/>
                </a:cubicBezTo>
                <a:cubicBezTo>
                  <a:pt x="1768279" y="1412958"/>
                  <a:pt x="1768537" y="1412700"/>
                  <a:pt x="1768793" y="1412439"/>
                </a:cubicBezTo>
                <a:lnTo>
                  <a:pt x="1887498" y="1293138"/>
                </a:lnTo>
                <a:cubicBezTo>
                  <a:pt x="1897296" y="1283359"/>
                  <a:pt x="1902782" y="1270071"/>
                  <a:pt x="1902738" y="1256228"/>
                </a:cubicBezTo>
                <a:cubicBezTo>
                  <a:pt x="1902782" y="1242385"/>
                  <a:pt x="1897296" y="1229098"/>
                  <a:pt x="1887498" y="1219319"/>
                </a:cubicBezTo>
                <a:close/>
                <a:moveTo>
                  <a:pt x="1605201" y="677704"/>
                </a:moveTo>
                <a:lnTo>
                  <a:pt x="1605201" y="534591"/>
                </a:lnTo>
                <a:cubicBezTo>
                  <a:pt x="1604963" y="529233"/>
                  <a:pt x="1603891" y="525066"/>
                  <a:pt x="1602700" y="520541"/>
                </a:cubicBezTo>
                <a:cubicBezTo>
                  <a:pt x="1602165" y="517308"/>
                  <a:pt x="1601246" y="514151"/>
                  <a:pt x="1599962" y="511135"/>
                </a:cubicBezTo>
                <a:cubicBezTo>
                  <a:pt x="1598176" y="506968"/>
                  <a:pt x="1595914" y="503992"/>
                  <a:pt x="1594366" y="501968"/>
                </a:cubicBezTo>
                <a:cubicBezTo>
                  <a:pt x="1590437" y="495776"/>
                  <a:pt x="1588651" y="493514"/>
                  <a:pt x="1588056" y="493514"/>
                </a:cubicBezTo>
                <a:lnTo>
                  <a:pt x="1585317" y="490538"/>
                </a:lnTo>
                <a:cubicBezTo>
                  <a:pt x="1582818" y="488222"/>
                  <a:pt x="1580014" y="486259"/>
                  <a:pt x="1576983" y="484703"/>
                </a:cubicBezTo>
                <a:cubicBezTo>
                  <a:pt x="1570302" y="479913"/>
                  <a:pt x="1562522" y="476883"/>
                  <a:pt x="1554361" y="475893"/>
                </a:cubicBezTo>
                <a:cubicBezTo>
                  <a:pt x="1552694" y="475417"/>
                  <a:pt x="1548765" y="474345"/>
                  <a:pt x="1543884" y="474345"/>
                </a:cubicBezTo>
                <a:lnTo>
                  <a:pt x="1179909" y="474345"/>
                </a:lnTo>
                <a:cubicBezTo>
                  <a:pt x="1145941" y="474476"/>
                  <a:pt x="1118473" y="502050"/>
                  <a:pt x="1118473" y="536019"/>
                </a:cubicBezTo>
                <a:cubicBezTo>
                  <a:pt x="1118473" y="570190"/>
                  <a:pt x="1145977" y="597932"/>
                  <a:pt x="1179909" y="597932"/>
                </a:cubicBezTo>
                <a:lnTo>
                  <a:pt x="1406128" y="597932"/>
                </a:lnTo>
                <a:lnTo>
                  <a:pt x="994172" y="1058108"/>
                </a:lnTo>
                <a:lnTo>
                  <a:pt x="630079" y="719257"/>
                </a:lnTo>
                <a:lnTo>
                  <a:pt x="285274" y="1104662"/>
                </a:lnTo>
                <a:cubicBezTo>
                  <a:pt x="262450" y="1129857"/>
                  <a:pt x="264373" y="1168785"/>
                  <a:pt x="289568" y="1191608"/>
                </a:cubicBezTo>
                <a:cubicBezTo>
                  <a:pt x="289645" y="1191678"/>
                  <a:pt x="289721" y="1191747"/>
                  <a:pt x="289798" y="1191816"/>
                </a:cubicBezTo>
                <a:cubicBezTo>
                  <a:pt x="314626" y="1214555"/>
                  <a:pt x="353186" y="1212862"/>
                  <a:pt x="375926" y="1188034"/>
                </a:cubicBezTo>
                <a:cubicBezTo>
                  <a:pt x="376151" y="1187788"/>
                  <a:pt x="376374" y="1187541"/>
                  <a:pt x="376595" y="1187291"/>
                </a:cubicBezTo>
                <a:lnTo>
                  <a:pt x="638056" y="894993"/>
                </a:lnTo>
                <a:lnTo>
                  <a:pt x="1002030" y="1233845"/>
                </a:lnTo>
                <a:lnTo>
                  <a:pt x="1482447" y="696873"/>
                </a:lnTo>
                <a:lnTo>
                  <a:pt x="1482447" y="802481"/>
                </a:lnTo>
                <a:lnTo>
                  <a:pt x="1605082" y="677704"/>
                </a:lnTo>
                <a:close/>
                <a:moveTo>
                  <a:pt x="122634" y="1688068"/>
                </a:moveTo>
                <a:lnTo>
                  <a:pt x="122634" y="197287"/>
                </a:lnTo>
                <a:cubicBezTo>
                  <a:pt x="122634" y="156657"/>
                  <a:pt x="155467" y="123664"/>
                  <a:pt x="196096" y="123468"/>
                </a:cubicBezTo>
                <a:lnTo>
                  <a:pt x="1678424" y="123468"/>
                </a:lnTo>
                <a:cubicBezTo>
                  <a:pt x="1719100" y="123599"/>
                  <a:pt x="1752005" y="156610"/>
                  <a:pt x="1752005" y="197287"/>
                </a:cubicBezTo>
                <a:lnTo>
                  <a:pt x="1752005" y="716756"/>
                </a:lnTo>
                <a:lnTo>
                  <a:pt x="1874639" y="838914"/>
                </a:lnTo>
                <a:lnTo>
                  <a:pt x="1874639" y="197168"/>
                </a:lnTo>
                <a:cubicBezTo>
                  <a:pt x="1874639" y="88463"/>
                  <a:pt x="1786652" y="0"/>
                  <a:pt x="1678543" y="0"/>
                </a:cubicBezTo>
                <a:lnTo>
                  <a:pt x="196215" y="0"/>
                </a:lnTo>
                <a:cubicBezTo>
                  <a:pt x="87987" y="0"/>
                  <a:pt x="0" y="88463"/>
                  <a:pt x="0" y="197287"/>
                </a:cubicBezTo>
                <a:lnTo>
                  <a:pt x="0" y="1688068"/>
                </a:lnTo>
                <a:cubicBezTo>
                  <a:pt x="0" y="1796891"/>
                  <a:pt x="88106" y="1885355"/>
                  <a:pt x="196215" y="1885355"/>
                </a:cubicBezTo>
                <a:lnTo>
                  <a:pt x="637461" y="1885355"/>
                </a:lnTo>
                <a:lnTo>
                  <a:pt x="637461" y="1761887"/>
                </a:lnTo>
                <a:lnTo>
                  <a:pt x="196215" y="1761887"/>
                </a:lnTo>
                <a:cubicBezTo>
                  <a:pt x="155558" y="1761756"/>
                  <a:pt x="122688" y="1728725"/>
                  <a:pt x="122753" y="1688068"/>
                </a:cubicBezTo>
                <a:close/>
              </a:path>
            </a:pathLst>
          </a:custGeom>
          <a:solidFill>
            <a:srgbClr val="0937BE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2" name="图形 9"/>
          <p:cNvGrpSpPr/>
          <p:nvPr/>
        </p:nvGrpSpPr>
        <p:grpSpPr>
          <a:xfrm>
            <a:off x="2479698" y="3881995"/>
            <a:ext cx="463234" cy="463234"/>
            <a:chOff x="5143500" y="2476500"/>
            <a:chExt cx="1905000" cy="1905000"/>
          </a:xfrm>
          <a:solidFill>
            <a:srgbClr val="0937BE"/>
          </a:solidFill>
        </p:grpSpPr>
        <p:sp>
          <p:nvSpPr>
            <p:cNvPr id="63" name="任意多边形: 形状 62"/>
            <p:cNvSpPr/>
            <p:nvPr/>
          </p:nvSpPr>
          <p:spPr>
            <a:xfrm>
              <a:off x="5212292" y="2529415"/>
              <a:ext cx="1794160" cy="1799168"/>
            </a:xfrm>
            <a:custGeom>
              <a:avLst/>
              <a:gdLst>
                <a:gd name="connsiteX0" fmla="*/ 1164167 w 1794160"/>
                <a:gd name="connsiteY0" fmla="*/ 1428750 h 1799168"/>
                <a:gd name="connsiteX1" fmla="*/ 634998 w 1794160"/>
                <a:gd name="connsiteY1" fmla="*/ 1428750 h 1799168"/>
                <a:gd name="connsiteX2" fmla="*/ 634998 w 1794160"/>
                <a:gd name="connsiteY2" fmla="*/ 1693335 h 1799168"/>
                <a:gd name="connsiteX3" fmla="*/ 158748 w 1794160"/>
                <a:gd name="connsiteY3" fmla="*/ 1693335 h 1799168"/>
                <a:gd name="connsiteX4" fmla="*/ 158748 w 1794160"/>
                <a:gd name="connsiteY4" fmla="*/ 1799168 h 1799168"/>
                <a:gd name="connsiteX5" fmla="*/ 1640415 w 1794160"/>
                <a:gd name="connsiteY5" fmla="*/ 1799168 h 1799168"/>
                <a:gd name="connsiteX6" fmla="*/ 1640415 w 1794160"/>
                <a:gd name="connsiteY6" fmla="*/ 1693333 h 1799168"/>
                <a:gd name="connsiteX7" fmla="*/ 1164165 w 1794160"/>
                <a:gd name="connsiteY7" fmla="*/ 1693333 h 1799168"/>
                <a:gd name="connsiteX8" fmla="*/ 1650999 w 1794160"/>
                <a:gd name="connsiteY8" fmla="*/ 0 h 1799168"/>
                <a:gd name="connsiteX9" fmla="*/ 148166 w 1794160"/>
                <a:gd name="connsiteY9" fmla="*/ 0 h 1799168"/>
                <a:gd name="connsiteX10" fmla="*/ 0 w 1794160"/>
                <a:gd name="connsiteY10" fmla="*/ 148168 h 1799168"/>
                <a:gd name="connsiteX11" fmla="*/ 0 w 1794160"/>
                <a:gd name="connsiteY11" fmla="*/ 1127124 h 1799168"/>
                <a:gd name="connsiteX12" fmla="*/ 148166 w 1794160"/>
                <a:gd name="connsiteY12" fmla="*/ 1275292 h 1799168"/>
                <a:gd name="connsiteX13" fmla="*/ 1645708 w 1794160"/>
                <a:gd name="connsiteY13" fmla="*/ 1275292 h 1799168"/>
                <a:gd name="connsiteX14" fmla="*/ 1793874 w 1794160"/>
                <a:gd name="connsiteY14" fmla="*/ 1127124 h 1799168"/>
                <a:gd name="connsiteX15" fmla="*/ 1793874 w 1794160"/>
                <a:gd name="connsiteY15" fmla="*/ 148170 h 1799168"/>
                <a:gd name="connsiteX16" fmla="*/ 1650999 w 1794160"/>
                <a:gd name="connsiteY16" fmla="*/ 2 h 1799168"/>
                <a:gd name="connsiteX17" fmla="*/ 1698624 w 1794160"/>
                <a:gd name="connsiteY17" fmla="*/ 1121835 h 1799168"/>
                <a:gd name="connsiteX18" fmla="*/ 1651394 w 1794160"/>
                <a:gd name="connsiteY18" fmla="*/ 1169460 h 1799168"/>
                <a:gd name="connsiteX19" fmla="*/ 1650999 w 1794160"/>
                <a:gd name="connsiteY19" fmla="*/ 1169460 h 1799168"/>
                <a:gd name="connsiteX20" fmla="*/ 148166 w 1794160"/>
                <a:gd name="connsiteY20" fmla="*/ 1169460 h 1799168"/>
                <a:gd name="connsiteX21" fmla="*/ 100541 w 1794160"/>
                <a:gd name="connsiteY21" fmla="*/ 1122230 h 1799168"/>
                <a:gd name="connsiteX22" fmla="*/ 100541 w 1794160"/>
                <a:gd name="connsiteY22" fmla="*/ 1121835 h 1799168"/>
                <a:gd name="connsiteX23" fmla="*/ 100541 w 1794160"/>
                <a:gd name="connsiteY23" fmla="*/ 148168 h 1799168"/>
                <a:gd name="connsiteX24" fmla="*/ 147771 w 1794160"/>
                <a:gd name="connsiteY24" fmla="*/ 100543 h 1799168"/>
                <a:gd name="connsiteX25" fmla="*/ 148166 w 1794160"/>
                <a:gd name="connsiteY25" fmla="*/ 100543 h 1799168"/>
                <a:gd name="connsiteX26" fmla="*/ 1645708 w 1794160"/>
                <a:gd name="connsiteY26" fmla="*/ 100543 h 1799168"/>
                <a:gd name="connsiteX27" fmla="*/ 1693333 w 1794160"/>
                <a:gd name="connsiteY27" fmla="*/ 147772 h 1799168"/>
                <a:gd name="connsiteX28" fmla="*/ 1693333 w 1794160"/>
                <a:gd name="connsiteY28" fmla="*/ 148168 h 1799168"/>
                <a:gd name="connsiteX29" fmla="*/ 1693333 w 1794160"/>
                <a:gd name="connsiteY29" fmla="*/ 1121835 h 179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4160" h="1799168">
                  <a:moveTo>
                    <a:pt x="1164167" y="1428750"/>
                  </a:moveTo>
                  <a:lnTo>
                    <a:pt x="634998" y="1428750"/>
                  </a:lnTo>
                  <a:lnTo>
                    <a:pt x="634998" y="1693335"/>
                  </a:lnTo>
                  <a:lnTo>
                    <a:pt x="158748" y="1693335"/>
                  </a:lnTo>
                  <a:lnTo>
                    <a:pt x="158748" y="1799168"/>
                  </a:lnTo>
                  <a:lnTo>
                    <a:pt x="1640415" y="1799168"/>
                  </a:lnTo>
                  <a:lnTo>
                    <a:pt x="1640415" y="1693333"/>
                  </a:lnTo>
                  <a:lnTo>
                    <a:pt x="1164165" y="1693333"/>
                  </a:lnTo>
                  <a:close/>
                  <a:moveTo>
                    <a:pt x="1650999" y="0"/>
                  </a:moveTo>
                  <a:lnTo>
                    <a:pt x="148166" y="0"/>
                  </a:lnTo>
                  <a:cubicBezTo>
                    <a:pt x="68792" y="0"/>
                    <a:pt x="0" y="63501"/>
                    <a:pt x="0" y="148168"/>
                  </a:cubicBezTo>
                  <a:lnTo>
                    <a:pt x="0" y="1127124"/>
                  </a:lnTo>
                  <a:cubicBezTo>
                    <a:pt x="0" y="1206499"/>
                    <a:pt x="68792" y="1275292"/>
                    <a:pt x="148166" y="1275292"/>
                  </a:cubicBezTo>
                  <a:lnTo>
                    <a:pt x="1645708" y="1275292"/>
                  </a:lnTo>
                  <a:cubicBezTo>
                    <a:pt x="1730374" y="1275292"/>
                    <a:pt x="1793874" y="1211790"/>
                    <a:pt x="1793874" y="1127124"/>
                  </a:cubicBezTo>
                  <a:lnTo>
                    <a:pt x="1793874" y="148170"/>
                  </a:lnTo>
                  <a:cubicBezTo>
                    <a:pt x="1799167" y="63503"/>
                    <a:pt x="1730374" y="2"/>
                    <a:pt x="1650999" y="2"/>
                  </a:cubicBezTo>
                  <a:close/>
                  <a:moveTo>
                    <a:pt x="1698624" y="1121835"/>
                  </a:moveTo>
                  <a:cubicBezTo>
                    <a:pt x="1698733" y="1148028"/>
                    <a:pt x="1677587" y="1169351"/>
                    <a:pt x="1651394" y="1169460"/>
                  </a:cubicBezTo>
                  <a:cubicBezTo>
                    <a:pt x="1651262" y="1169460"/>
                    <a:pt x="1651131" y="1169460"/>
                    <a:pt x="1650999" y="1169460"/>
                  </a:cubicBezTo>
                  <a:lnTo>
                    <a:pt x="148166" y="1169460"/>
                  </a:lnTo>
                  <a:cubicBezTo>
                    <a:pt x="121972" y="1169569"/>
                    <a:pt x="100650" y="1148424"/>
                    <a:pt x="100541" y="1122230"/>
                  </a:cubicBezTo>
                  <a:cubicBezTo>
                    <a:pt x="100540" y="1122098"/>
                    <a:pt x="100540" y="1121967"/>
                    <a:pt x="100541" y="1121835"/>
                  </a:cubicBezTo>
                  <a:lnTo>
                    <a:pt x="100541" y="148168"/>
                  </a:lnTo>
                  <a:cubicBezTo>
                    <a:pt x="100432" y="121974"/>
                    <a:pt x="121577" y="100652"/>
                    <a:pt x="147771" y="100543"/>
                  </a:cubicBezTo>
                  <a:cubicBezTo>
                    <a:pt x="147902" y="100542"/>
                    <a:pt x="148034" y="100542"/>
                    <a:pt x="148166" y="100543"/>
                  </a:cubicBezTo>
                  <a:lnTo>
                    <a:pt x="1645708" y="100543"/>
                  </a:lnTo>
                  <a:cubicBezTo>
                    <a:pt x="1671901" y="100434"/>
                    <a:pt x="1693224" y="121579"/>
                    <a:pt x="1693333" y="147772"/>
                  </a:cubicBezTo>
                  <a:cubicBezTo>
                    <a:pt x="1693333" y="147904"/>
                    <a:pt x="1693333" y="148036"/>
                    <a:pt x="1693333" y="148168"/>
                  </a:cubicBezTo>
                  <a:lnTo>
                    <a:pt x="1693333" y="1121835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5439831" y="2741082"/>
              <a:ext cx="1328211" cy="846666"/>
            </a:xfrm>
            <a:custGeom>
              <a:avLst/>
              <a:gdLst>
                <a:gd name="connsiteX0" fmla="*/ 867835 w 1328211"/>
                <a:gd name="connsiteY0" fmla="*/ 571500 h 846666"/>
                <a:gd name="connsiteX1" fmla="*/ 936627 w 1328211"/>
                <a:gd name="connsiteY1" fmla="*/ 396876 h 846666"/>
                <a:gd name="connsiteX2" fmla="*/ 830792 w 1328211"/>
                <a:gd name="connsiteY2" fmla="*/ 396876 h 846666"/>
                <a:gd name="connsiteX3" fmla="*/ 672043 w 1328211"/>
                <a:gd name="connsiteY3" fmla="*/ 555626 h 846666"/>
                <a:gd name="connsiteX4" fmla="*/ 513293 w 1328211"/>
                <a:gd name="connsiteY4" fmla="*/ 396876 h 846666"/>
                <a:gd name="connsiteX5" fmla="*/ 672043 w 1328211"/>
                <a:gd name="connsiteY5" fmla="*/ 238125 h 846666"/>
                <a:gd name="connsiteX6" fmla="*/ 672043 w 1328211"/>
                <a:gd name="connsiteY6" fmla="*/ 132291 h 846666"/>
                <a:gd name="connsiteX7" fmla="*/ 492128 w 1328211"/>
                <a:gd name="connsiteY7" fmla="*/ 206376 h 846666"/>
                <a:gd name="connsiteX8" fmla="*/ 285750 w 1328211"/>
                <a:gd name="connsiteY8" fmla="*/ 0 h 846666"/>
                <a:gd name="connsiteX9" fmla="*/ 0 w 1328211"/>
                <a:gd name="connsiteY9" fmla="*/ 0 h 846666"/>
                <a:gd name="connsiteX10" fmla="*/ 0 w 1328211"/>
                <a:gd name="connsiteY10" fmla="*/ 105835 h 846666"/>
                <a:gd name="connsiteX11" fmla="*/ 243416 w 1328211"/>
                <a:gd name="connsiteY11" fmla="*/ 105835 h 846666"/>
                <a:gd name="connsiteX12" fmla="*/ 433916 w 1328211"/>
                <a:gd name="connsiteY12" fmla="*/ 296335 h 846666"/>
                <a:gd name="connsiteX13" fmla="*/ 412751 w 1328211"/>
                <a:gd name="connsiteY13" fmla="*/ 396876 h 846666"/>
                <a:gd name="connsiteX14" fmla="*/ 677334 w 1328211"/>
                <a:gd name="connsiteY14" fmla="*/ 661459 h 846666"/>
                <a:gd name="connsiteX15" fmla="*/ 788458 w 1328211"/>
                <a:gd name="connsiteY15" fmla="*/ 635001 h 846666"/>
                <a:gd name="connsiteX16" fmla="*/ 1000129 w 1328211"/>
                <a:gd name="connsiteY16" fmla="*/ 846667 h 846666"/>
                <a:gd name="connsiteX17" fmla="*/ 1328211 w 1328211"/>
                <a:gd name="connsiteY17" fmla="*/ 846667 h 846666"/>
                <a:gd name="connsiteX18" fmla="*/ 1328211 w 1328211"/>
                <a:gd name="connsiteY18" fmla="*/ 740833 h 846666"/>
                <a:gd name="connsiteX19" fmla="*/ 1047754 w 1328211"/>
                <a:gd name="connsiteY19" fmla="*/ 740833 h 846666"/>
                <a:gd name="connsiteX20" fmla="*/ 867837 w 1328211"/>
                <a:gd name="connsiteY20" fmla="*/ 571500 h 84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8211" h="846666">
                  <a:moveTo>
                    <a:pt x="867835" y="571500"/>
                  </a:moveTo>
                  <a:cubicBezTo>
                    <a:pt x="910168" y="523875"/>
                    <a:pt x="936627" y="465666"/>
                    <a:pt x="936627" y="396876"/>
                  </a:cubicBezTo>
                  <a:lnTo>
                    <a:pt x="830792" y="396876"/>
                  </a:lnTo>
                  <a:cubicBezTo>
                    <a:pt x="830792" y="486834"/>
                    <a:pt x="762002" y="555626"/>
                    <a:pt x="672043" y="555626"/>
                  </a:cubicBezTo>
                  <a:cubicBezTo>
                    <a:pt x="582084" y="555626"/>
                    <a:pt x="513293" y="486832"/>
                    <a:pt x="513293" y="396876"/>
                  </a:cubicBezTo>
                  <a:cubicBezTo>
                    <a:pt x="513293" y="306921"/>
                    <a:pt x="582085" y="238125"/>
                    <a:pt x="672043" y="238125"/>
                  </a:cubicBezTo>
                  <a:lnTo>
                    <a:pt x="672043" y="132291"/>
                  </a:lnTo>
                  <a:cubicBezTo>
                    <a:pt x="603253" y="132291"/>
                    <a:pt x="539753" y="158751"/>
                    <a:pt x="492128" y="206376"/>
                  </a:cubicBezTo>
                  <a:lnTo>
                    <a:pt x="285750" y="0"/>
                  </a:lnTo>
                  <a:lnTo>
                    <a:pt x="0" y="0"/>
                  </a:lnTo>
                  <a:lnTo>
                    <a:pt x="0" y="105835"/>
                  </a:lnTo>
                  <a:lnTo>
                    <a:pt x="243416" y="105835"/>
                  </a:lnTo>
                  <a:lnTo>
                    <a:pt x="433916" y="296335"/>
                  </a:lnTo>
                  <a:cubicBezTo>
                    <a:pt x="418041" y="328084"/>
                    <a:pt x="412751" y="365126"/>
                    <a:pt x="412751" y="396876"/>
                  </a:cubicBezTo>
                  <a:cubicBezTo>
                    <a:pt x="412751" y="545042"/>
                    <a:pt x="529166" y="661459"/>
                    <a:pt x="677334" y="661459"/>
                  </a:cubicBezTo>
                  <a:cubicBezTo>
                    <a:pt x="719666" y="661459"/>
                    <a:pt x="756707" y="650874"/>
                    <a:pt x="788458" y="635001"/>
                  </a:cubicBezTo>
                  <a:lnTo>
                    <a:pt x="1000129" y="846667"/>
                  </a:lnTo>
                  <a:lnTo>
                    <a:pt x="1328211" y="846667"/>
                  </a:lnTo>
                  <a:lnTo>
                    <a:pt x="1328211" y="740833"/>
                  </a:lnTo>
                  <a:lnTo>
                    <a:pt x="1047754" y="740833"/>
                  </a:lnTo>
                  <a:lnTo>
                    <a:pt x="867837" y="571500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439833" y="2741082"/>
              <a:ext cx="1322916" cy="846668"/>
            </a:xfrm>
            <a:custGeom>
              <a:avLst/>
              <a:gdLst>
                <a:gd name="connsiteX0" fmla="*/ 0 w 1322916"/>
                <a:gd name="connsiteY0" fmla="*/ 370416 h 846668"/>
                <a:gd name="connsiteX1" fmla="*/ 264581 w 1322916"/>
                <a:gd name="connsiteY1" fmla="*/ 370416 h 846668"/>
                <a:gd name="connsiteX2" fmla="*/ 264581 w 1322916"/>
                <a:gd name="connsiteY2" fmla="*/ 476252 h 846668"/>
                <a:gd name="connsiteX3" fmla="*/ 2 w 1322916"/>
                <a:gd name="connsiteY3" fmla="*/ 476252 h 846668"/>
                <a:gd name="connsiteX4" fmla="*/ 0 w 1322916"/>
                <a:gd name="connsiteY4" fmla="*/ 740833 h 846668"/>
                <a:gd name="connsiteX5" fmla="*/ 317501 w 1322916"/>
                <a:gd name="connsiteY5" fmla="*/ 740833 h 846668"/>
                <a:gd name="connsiteX6" fmla="*/ 317501 w 1322916"/>
                <a:gd name="connsiteY6" fmla="*/ 846668 h 846668"/>
                <a:gd name="connsiteX7" fmla="*/ 0 w 1322916"/>
                <a:gd name="connsiteY7" fmla="*/ 846668 h 846668"/>
                <a:gd name="connsiteX8" fmla="*/ 846667 w 1322916"/>
                <a:gd name="connsiteY8" fmla="*/ 111126 h 846668"/>
                <a:gd name="connsiteX9" fmla="*/ 820209 w 1322916"/>
                <a:gd name="connsiteY9" fmla="*/ 105834 h 846668"/>
                <a:gd name="connsiteX10" fmla="*/ 714373 w 1322916"/>
                <a:gd name="connsiteY10" fmla="*/ 211667 h 846668"/>
                <a:gd name="connsiteX11" fmla="*/ 820209 w 1322916"/>
                <a:gd name="connsiteY11" fmla="*/ 317501 h 846668"/>
                <a:gd name="connsiteX12" fmla="*/ 926042 w 1322916"/>
                <a:gd name="connsiteY12" fmla="*/ 211667 h 846668"/>
                <a:gd name="connsiteX13" fmla="*/ 920749 w 1322916"/>
                <a:gd name="connsiteY13" fmla="*/ 185209 h 846668"/>
                <a:gd name="connsiteX14" fmla="*/ 1000125 w 1322916"/>
                <a:gd name="connsiteY14" fmla="*/ 105834 h 846668"/>
                <a:gd name="connsiteX15" fmla="*/ 1322917 w 1322916"/>
                <a:gd name="connsiteY15" fmla="*/ 105834 h 846668"/>
                <a:gd name="connsiteX16" fmla="*/ 1322917 w 1322916"/>
                <a:gd name="connsiteY16" fmla="*/ 0 h 846668"/>
                <a:gd name="connsiteX17" fmla="*/ 957791 w 1322916"/>
                <a:gd name="connsiteY17" fmla="*/ 0 h 846668"/>
                <a:gd name="connsiteX18" fmla="*/ 846667 w 1322916"/>
                <a:gd name="connsiteY18" fmla="*/ 111126 h 84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2916" h="846668">
                  <a:moveTo>
                    <a:pt x="0" y="370416"/>
                  </a:moveTo>
                  <a:lnTo>
                    <a:pt x="264581" y="370416"/>
                  </a:lnTo>
                  <a:lnTo>
                    <a:pt x="264581" y="476252"/>
                  </a:lnTo>
                  <a:lnTo>
                    <a:pt x="2" y="476252"/>
                  </a:lnTo>
                  <a:close/>
                  <a:moveTo>
                    <a:pt x="0" y="740833"/>
                  </a:moveTo>
                  <a:lnTo>
                    <a:pt x="317501" y="740833"/>
                  </a:lnTo>
                  <a:lnTo>
                    <a:pt x="317501" y="846668"/>
                  </a:lnTo>
                  <a:lnTo>
                    <a:pt x="0" y="846668"/>
                  </a:lnTo>
                  <a:close/>
                  <a:moveTo>
                    <a:pt x="846667" y="111126"/>
                  </a:moveTo>
                  <a:cubicBezTo>
                    <a:pt x="836083" y="105834"/>
                    <a:pt x="825499" y="105834"/>
                    <a:pt x="820209" y="105834"/>
                  </a:cubicBezTo>
                  <a:cubicBezTo>
                    <a:pt x="761998" y="105834"/>
                    <a:pt x="714373" y="153459"/>
                    <a:pt x="714373" y="211667"/>
                  </a:cubicBezTo>
                  <a:cubicBezTo>
                    <a:pt x="714373" y="269876"/>
                    <a:pt x="761998" y="317501"/>
                    <a:pt x="820209" y="317501"/>
                  </a:cubicBezTo>
                  <a:cubicBezTo>
                    <a:pt x="878419" y="317501"/>
                    <a:pt x="926042" y="269876"/>
                    <a:pt x="926042" y="211667"/>
                  </a:cubicBezTo>
                  <a:cubicBezTo>
                    <a:pt x="926042" y="201084"/>
                    <a:pt x="926042" y="195793"/>
                    <a:pt x="920749" y="185209"/>
                  </a:cubicBezTo>
                  <a:lnTo>
                    <a:pt x="1000125" y="105834"/>
                  </a:lnTo>
                  <a:lnTo>
                    <a:pt x="1322917" y="105834"/>
                  </a:lnTo>
                  <a:lnTo>
                    <a:pt x="1322917" y="0"/>
                  </a:lnTo>
                  <a:lnTo>
                    <a:pt x="957791" y="0"/>
                  </a:lnTo>
                  <a:lnTo>
                    <a:pt x="846667" y="11112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" name="图形 22"/>
          <p:cNvGrpSpPr/>
          <p:nvPr/>
        </p:nvGrpSpPr>
        <p:grpSpPr>
          <a:xfrm>
            <a:off x="2503875" y="5150755"/>
            <a:ext cx="463234" cy="463234"/>
            <a:chOff x="5143500" y="2476500"/>
            <a:chExt cx="1905000" cy="1905000"/>
          </a:xfrm>
          <a:solidFill>
            <a:srgbClr val="0937BE"/>
          </a:solidFill>
        </p:grpSpPr>
        <p:sp>
          <p:nvSpPr>
            <p:cNvPr id="67" name="任意多边形: 形状 66"/>
            <p:cNvSpPr/>
            <p:nvPr/>
          </p:nvSpPr>
          <p:spPr>
            <a:xfrm>
              <a:off x="5626633" y="2602259"/>
              <a:ext cx="1066725" cy="1066353"/>
            </a:xfrm>
            <a:custGeom>
              <a:avLst/>
              <a:gdLst>
                <a:gd name="connsiteX0" fmla="*/ 992311 w 1066725"/>
                <a:gd name="connsiteY0" fmla="*/ 664518 h 1066353"/>
                <a:gd name="connsiteX1" fmla="*/ 607777 w 1066725"/>
                <a:gd name="connsiteY1" fmla="*/ 664518 h 1066353"/>
                <a:gd name="connsiteX2" fmla="*/ 607777 w 1066725"/>
                <a:gd name="connsiteY2" fmla="*/ 543967 h 1066353"/>
                <a:gd name="connsiteX3" fmla="*/ 992311 w 1066725"/>
                <a:gd name="connsiteY3" fmla="*/ 543967 h 1066353"/>
                <a:gd name="connsiteX4" fmla="*/ 1066726 w 1066725"/>
                <a:gd name="connsiteY4" fmla="*/ 469553 h 1066353"/>
                <a:gd name="connsiteX5" fmla="*/ 992311 w 1066725"/>
                <a:gd name="connsiteY5" fmla="*/ 395139 h 1066353"/>
                <a:gd name="connsiteX6" fmla="*/ 633822 w 1066725"/>
                <a:gd name="connsiteY6" fmla="*/ 395139 h 1066353"/>
                <a:gd name="connsiteX7" fmla="*/ 901712 w 1066725"/>
                <a:gd name="connsiteY7" fmla="*/ 127248 h 1066353"/>
                <a:gd name="connsiteX8" fmla="*/ 901712 w 1066725"/>
                <a:gd name="connsiteY8" fmla="*/ 22138 h 1066353"/>
                <a:gd name="connsiteX9" fmla="*/ 796603 w 1066725"/>
                <a:gd name="connsiteY9" fmla="*/ 22138 h 1066353"/>
                <a:gd name="connsiteX10" fmla="*/ 533363 w 1066725"/>
                <a:gd name="connsiteY10" fmla="*/ 285006 h 1066353"/>
                <a:gd name="connsiteX11" fmla="*/ 270123 w 1066725"/>
                <a:gd name="connsiteY11" fmla="*/ 21766 h 1066353"/>
                <a:gd name="connsiteX12" fmla="*/ 165013 w 1066725"/>
                <a:gd name="connsiteY12" fmla="*/ 21766 h 1066353"/>
                <a:gd name="connsiteX13" fmla="*/ 165013 w 1066725"/>
                <a:gd name="connsiteY13" fmla="*/ 126876 h 1066353"/>
                <a:gd name="connsiteX14" fmla="*/ 432904 w 1066725"/>
                <a:gd name="connsiteY14" fmla="*/ 394767 h 1066353"/>
                <a:gd name="connsiteX15" fmla="*/ 74414 w 1066725"/>
                <a:gd name="connsiteY15" fmla="*/ 394767 h 1066353"/>
                <a:gd name="connsiteX16" fmla="*/ 0 w 1066725"/>
                <a:gd name="connsiteY16" fmla="*/ 469181 h 1066353"/>
                <a:gd name="connsiteX17" fmla="*/ 74414 w 1066725"/>
                <a:gd name="connsiteY17" fmla="*/ 543595 h 1066353"/>
                <a:gd name="connsiteX18" fmla="*/ 458949 w 1066725"/>
                <a:gd name="connsiteY18" fmla="*/ 543595 h 1066353"/>
                <a:gd name="connsiteX19" fmla="*/ 458949 w 1066725"/>
                <a:gd name="connsiteY19" fmla="*/ 664332 h 1066353"/>
                <a:gd name="connsiteX20" fmla="*/ 74414 w 1066725"/>
                <a:gd name="connsiteY20" fmla="*/ 664332 h 1066353"/>
                <a:gd name="connsiteX21" fmla="*/ 0 w 1066725"/>
                <a:gd name="connsiteY21" fmla="*/ 738746 h 1066353"/>
                <a:gd name="connsiteX22" fmla="*/ 74414 w 1066725"/>
                <a:gd name="connsiteY22" fmla="*/ 813160 h 1066353"/>
                <a:gd name="connsiteX23" fmla="*/ 458949 w 1066725"/>
                <a:gd name="connsiteY23" fmla="*/ 813160 h 1066353"/>
                <a:gd name="connsiteX24" fmla="*/ 458949 w 1066725"/>
                <a:gd name="connsiteY24" fmla="*/ 991939 h 1066353"/>
                <a:gd name="connsiteX25" fmla="*/ 533363 w 1066725"/>
                <a:gd name="connsiteY25" fmla="*/ 1066354 h 1066353"/>
                <a:gd name="connsiteX26" fmla="*/ 607777 w 1066725"/>
                <a:gd name="connsiteY26" fmla="*/ 991939 h 1066353"/>
                <a:gd name="connsiteX27" fmla="*/ 607777 w 1066725"/>
                <a:gd name="connsiteY27" fmla="*/ 813160 h 1066353"/>
                <a:gd name="connsiteX28" fmla="*/ 992311 w 1066725"/>
                <a:gd name="connsiteY28" fmla="*/ 813160 h 1066353"/>
                <a:gd name="connsiteX29" fmla="*/ 1066726 w 1066725"/>
                <a:gd name="connsiteY29" fmla="*/ 738746 h 1066353"/>
                <a:gd name="connsiteX30" fmla="*/ 992311 w 1066725"/>
                <a:gd name="connsiteY30" fmla="*/ 664518 h 106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66725" h="1066353">
                  <a:moveTo>
                    <a:pt x="992311" y="664518"/>
                  </a:moveTo>
                  <a:lnTo>
                    <a:pt x="607777" y="664518"/>
                  </a:lnTo>
                  <a:lnTo>
                    <a:pt x="607777" y="543967"/>
                  </a:lnTo>
                  <a:lnTo>
                    <a:pt x="992311" y="543967"/>
                  </a:lnTo>
                  <a:cubicBezTo>
                    <a:pt x="1033425" y="543967"/>
                    <a:pt x="1066726" y="510667"/>
                    <a:pt x="1066726" y="469553"/>
                  </a:cubicBezTo>
                  <a:cubicBezTo>
                    <a:pt x="1066726" y="428439"/>
                    <a:pt x="1033425" y="395139"/>
                    <a:pt x="992311" y="395139"/>
                  </a:cubicBezTo>
                  <a:lnTo>
                    <a:pt x="633822" y="395139"/>
                  </a:lnTo>
                  <a:lnTo>
                    <a:pt x="901712" y="127248"/>
                  </a:lnTo>
                  <a:cubicBezTo>
                    <a:pt x="930734" y="98227"/>
                    <a:pt x="930734" y="51160"/>
                    <a:pt x="901712" y="22138"/>
                  </a:cubicBezTo>
                  <a:cubicBezTo>
                    <a:pt x="872691" y="-6883"/>
                    <a:pt x="825624" y="-6883"/>
                    <a:pt x="796603" y="22138"/>
                  </a:cubicBezTo>
                  <a:lnTo>
                    <a:pt x="533363" y="285006"/>
                  </a:lnTo>
                  <a:lnTo>
                    <a:pt x="270123" y="21766"/>
                  </a:lnTo>
                  <a:cubicBezTo>
                    <a:pt x="241102" y="-7255"/>
                    <a:pt x="194035" y="-7255"/>
                    <a:pt x="165013" y="21766"/>
                  </a:cubicBezTo>
                  <a:cubicBezTo>
                    <a:pt x="135992" y="50788"/>
                    <a:pt x="135992" y="97854"/>
                    <a:pt x="165013" y="126876"/>
                  </a:cubicBezTo>
                  <a:lnTo>
                    <a:pt x="432904" y="394767"/>
                  </a:lnTo>
                  <a:lnTo>
                    <a:pt x="74414" y="394767"/>
                  </a:lnTo>
                  <a:cubicBezTo>
                    <a:pt x="33300" y="394767"/>
                    <a:pt x="0" y="428067"/>
                    <a:pt x="0" y="469181"/>
                  </a:cubicBezTo>
                  <a:cubicBezTo>
                    <a:pt x="0" y="510294"/>
                    <a:pt x="33300" y="543595"/>
                    <a:pt x="74414" y="543595"/>
                  </a:cubicBezTo>
                  <a:lnTo>
                    <a:pt x="458949" y="543595"/>
                  </a:lnTo>
                  <a:lnTo>
                    <a:pt x="458949" y="664332"/>
                  </a:lnTo>
                  <a:lnTo>
                    <a:pt x="74414" y="664332"/>
                  </a:lnTo>
                  <a:cubicBezTo>
                    <a:pt x="33300" y="664332"/>
                    <a:pt x="0" y="697632"/>
                    <a:pt x="0" y="738746"/>
                  </a:cubicBezTo>
                  <a:cubicBezTo>
                    <a:pt x="0" y="779859"/>
                    <a:pt x="33300" y="813160"/>
                    <a:pt x="74414" y="813160"/>
                  </a:cubicBezTo>
                  <a:lnTo>
                    <a:pt x="458949" y="813160"/>
                  </a:lnTo>
                  <a:lnTo>
                    <a:pt x="458949" y="991939"/>
                  </a:lnTo>
                  <a:cubicBezTo>
                    <a:pt x="458949" y="1033053"/>
                    <a:pt x="492249" y="1066354"/>
                    <a:pt x="533363" y="1066354"/>
                  </a:cubicBezTo>
                  <a:cubicBezTo>
                    <a:pt x="574477" y="1066354"/>
                    <a:pt x="607777" y="1033053"/>
                    <a:pt x="607777" y="991939"/>
                  </a:cubicBezTo>
                  <a:lnTo>
                    <a:pt x="607777" y="813160"/>
                  </a:lnTo>
                  <a:lnTo>
                    <a:pt x="992311" y="813160"/>
                  </a:lnTo>
                  <a:cubicBezTo>
                    <a:pt x="1033425" y="813160"/>
                    <a:pt x="1066726" y="779859"/>
                    <a:pt x="1066726" y="738746"/>
                  </a:cubicBezTo>
                  <a:cubicBezTo>
                    <a:pt x="1066726" y="698004"/>
                    <a:pt x="1033239" y="664518"/>
                    <a:pt x="992311" y="66451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143500" y="2476500"/>
              <a:ext cx="1905000" cy="1905000"/>
            </a:xfrm>
            <a:custGeom>
              <a:avLst/>
              <a:gdLst>
                <a:gd name="connsiteX0" fmla="*/ 1830586 w 1905000"/>
                <a:gd name="connsiteY0" fmla="*/ 1905000 h 1905000"/>
                <a:gd name="connsiteX1" fmla="*/ 223242 w 1905000"/>
                <a:gd name="connsiteY1" fmla="*/ 1905000 h 1905000"/>
                <a:gd name="connsiteX2" fmla="*/ 0 w 1905000"/>
                <a:gd name="connsiteY2" fmla="*/ 1681758 h 1905000"/>
                <a:gd name="connsiteX3" fmla="*/ 0 w 1905000"/>
                <a:gd name="connsiteY3" fmla="*/ 74414 h 1905000"/>
                <a:gd name="connsiteX4" fmla="*/ 74414 w 1905000"/>
                <a:gd name="connsiteY4" fmla="*/ 0 h 1905000"/>
                <a:gd name="connsiteX5" fmla="*/ 148828 w 1905000"/>
                <a:gd name="connsiteY5" fmla="*/ 74414 h 1905000"/>
                <a:gd name="connsiteX6" fmla="*/ 148828 w 1905000"/>
                <a:gd name="connsiteY6" fmla="*/ 1681758 h 1905000"/>
                <a:gd name="connsiteX7" fmla="*/ 223242 w 1905000"/>
                <a:gd name="connsiteY7" fmla="*/ 1756172 h 1905000"/>
                <a:gd name="connsiteX8" fmla="*/ 1830586 w 1905000"/>
                <a:gd name="connsiteY8" fmla="*/ 1756172 h 1905000"/>
                <a:gd name="connsiteX9" fmla="*/ 1905000 w 1905000"/>
                <a:gd name="connsiteY9" fmla="*/ 1830586 h 1905000"/>
                <a:gd name="connsiteX10" fmla="*/ 1830586 w 1905000"/>
                <a:gd name="connsiteY10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0" h="1905000">
                  <a:moveTo>
                    <a:pt x="1830586" y="1905000"/>
                  </a:moveTo>
                  <a:lnTo>
                    <a:pt x="223242" y="1905000"/>
                  </a:lnTo>
                  <a:cubicBezTo>
                    <a:pt x="100273" y="1905000"/>
                    <a:pt x="0" y="1804727"/>
                    <a:pt x="0" y="1681758"/>
                  </a:cubicBezTo>
                  <a:lnTo>
                    <a:pt x="0" y="74414"/>
                  </a:lnTo>
                  <a:cubicBezTo>
                    <a:pt x="0" y="33300"/>
                    <a:pt x="33300" y="0"/>
                    <a:pt x="74414" y="0"/>
                  </a:cubicBezTo>
                  <a:cubicBezTo>
                    <a:pt x="115528" y="0"/>
                    <a:pt x="148828" y="33300"/>
                    <a:pt x="148828" y="74414"/>
                  </a:cubicBezTo>
                  <a:lnTo>
                    <a:pt x="148828" y="1681758"/>
                  </a:lnTo>
                  <a:cubicBezTo>
                    <a:pt x="148828" y="1722686"/>
                    <a:pt x="182314" y="1756172"/>
                    <a:pt x="223242" y="1756172"/>
                  </a:cubicBezTo>
                  <a:lnTo>
                    <a:pt x="1830586" y="1756172"/>
                  </a:lnTo>
                  <a:cubicBezTo>
                    <a:pt x="1871700" y="1756172"/>
                    <a:pt x="1905000" y="1789472"/>
                    <a:pt x="1905000" y="1830586"/>
                  </a:cubicBezTo>
                  <a:cubicBezTo>
                    <a:pt x="1905000" y="1871700"/>
                    <a:pt x="1871700" y="1905000"/>
                    <a:pt x="1830586" y="19050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361839" y="3404022"/>
              <a:ext cx="1686627" cy="769118"/>
            </a:xfrm>
            <a:custGeom>
              <a:avLst/>
              <a:gdLst>
                <a:gd name="connsiteX0" fmla="*/ 74294 w 1686627"/>
                <a:gd name="connsiteY0" fmla="*/ 769119 h 769118"/>
                <a:gd name="connsiteX1" fmla="*/ 31692 w 1686627"/>
                <a:gd name="connsiteY1" fmla="*/ 755724 h 769118"/>
                <a:gd name="connsiteX2" fmla="*/ 13647 w 1686627"/>
                <a:gd name="connsiteY2" fmla="*/ 652102 h 769118"/>
                <a:gd name="connsiteX3" fmla="*/ 283956 w 1686627"/>
                <a:gd name="connsiteY3" fmla="*/ 266266 h 769118"/>
                <a:gd name="connsiteX4" fmla="*/ 348882 w 1686627"/>
                <a:gd name="connsiteY4" fmla="*/ 225338 h 769118"/>
                <a:gd name="connsiteX5" fmla="*/ 423482 w 1686627"/>
                <a:gd name="connsiteY5" fmla="*/ 243197 h 769118"/>
                <a:gd name="connsiteX6" fmla="*/ 740300 w 1686627"/>
                <a:gd name="connsiteY6" fmla="*/ 475555 h 769118"/>
                <a:gd name="connsiteX7" fmla="*/ 1023446 w 1686627"/>
                <a:gd name="connsiteY7" fmla="*/ 233337 h 769118"/>
                <a:gd name="connsiteX8" fmla="*/ 1097116 w 1686627"/>
                <a:gd name="connsiteY8" fmla="*/ 209711 h 769118"/>
                <a:gd name="connsiteX9" fmla="*/ 1165390 w 1686627"/>
                <a:gd name="connsiteY9" fmla="*/ 246360 h 769118"/>
                <a:gd name="connsiteX10" fmla="*/ 1286685 w 1686627"/>
                <a:gd name="connsiteY10" fmla="*/ 397978 h 769118"/>
                <a:gd name="connsiteX11" fmla="*/ 1551786 w 1686627"/>
                <a:gd name="connsiteY11" fmla="*/ 30931 h 769118"/>
                <a:gd name="connsiteX12" fmla="*/ 1655779 w 1686627"/>
                <a:gd name="connsiteY12" fmla="*/ 14002 h 769118"/>
                <a:gd name="connsiteX13" fmla="*/ 1672336 w 1686627"/>
                <a:gd name="connsiteY13" fmla="*/ 117996 h 769118"/>
                <a:gd name="connsiteX14" fmla="*/ 1369099 w 1686627"/>
                <a:gd name="connsiteY14" fmla="*/ 538249 h 769118"/>
                <a:gd name="connsiteX15" fmla="*/ 1291150 w 1686627"/>
                <a:gd name="connsiteY15" fmla="*/ 579363 h 769118"/>
                <a:gd name="connsiteX16" fmla="*/ 1211341 w 1686627"/>
                <a:gd name="connsiteY16" fmla="*/ 542156 h 769118"/>
                <a:gd name="connsiteX17" fmla="*/ 1081303 w 1686627"/>
                <a:gd name="connsiteY17" fmla="*/ 379747 h 769118"/>
                <a:gd name="connsiteX18" fmla="*/ 807645 w 1686627"/>
                <a:gd name="connsiteY18" fmla="*/ 614337 h 769118"/>
                <a:gd name="connsiteX19" fmla="*/ 684304 w 1686627"/>
                <a:gd name="connsiteY19" fmla="*/ 618988 h 769118"/>
                <a:gd name="connsiteX20" fmla="*/ 376787 w 1686627"/>
                <a:gd name="connsiteY20" fmla="*/ 393328 h 769118"/>
                <a:gd name="connsiteX21" fmla="*/ 135314 w 1686627"/>
                <a:gd name="connsiteY21" fmla="*/ 737307 h 769118"/>
                <a:gd name="connsiteX22" fmla="*/ 74294 w 1686627"/>
                <a:gd name="connsiteY22" fmla="*/ 769119 h 7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6627" h="769118">
                  <a:moveTo>
                    <a:pt x="74294" y="769119"/>
                  </a:moveTo>
                  <a:cubicBezTo>
                    <a:pt x="59411" y="769119"/>
                    <a:pt x="44529" y="764654"/>
                    <a:pt x="31692" y="755724"/>
                  </a:cubicBezTo>
                  <a:cubicBezTo>
                    <a:pt x="-1980" y="732098"/>
                    <a:pt x="-10166" y="685775"/>
                    <a:pt x="13647" y="652102"/>
                  </a:cubicBezTo>
                  <a:lnTo>
                    <a:pt x="283956" y="266266"/>
                  </a:lnTo>
                  <a:cubicBezTo>
                    <a:pt x="299397" y="244127"/>
                    <a:pt x="322651" y="229803"/>
                    <a:pt x="348882" y="225338"/>
                  </a:cubicBezTo>
                  <a:cubicBezTo>
                    <a:pt x="375113" y="221059"/>
                    <a:pt x="402274" y="227570"/>
                    <a:pt x="423482" y="243197"/>
                  </a:cubicBezTo>
                  <a:lnTo>
                    <a:pt x="740300" y="475555"/>
                  </a:lnTo>
                  <a:lnTo>
                    <a:pt x="1023446" y="233337"/>
                  </a:lnTo>
                  <a:cubicBezTo>
                    <a:pt x="1043724" y="216036"/>
                    <a:pt x="1070513" y="207478"/>
                    <a:pt x="1097116" y="209711"/>
                  </a:cubicBezTo>
                  <a:cubicBezTo>
                    <a:pt x="1123719" y="212129"/>
                    <a:pt x="1148647" y="225524"/>
                    <a:pt x="1165390" y="246360"/>
                  </a:cubicBezTo>
                  <a:lnTo>
                    <a:pt x="1286685" y="397978"/>
                  </a:lnTo>
                  <a:lnTo>
                    <a:pt x="1551786" y="30931"/>
                  </a:lnTo>
                  <a:cubicBezTo>
                    <a:pt x="1575784" y="-2369"/>
                    <a:pt x="1622293" y="-9997"/>
                    <a:pt x="1655779" y="14002"/>
                  </a:cubicBezTo>
                  <a:cubicBezTo>
                    <a:pt x="1689080" y="38000"/>
                    <a:pt x="1696707" y="84695"/>
                    <a:pt x="1672336" y="117996"/>
                  </a:cubicBezTo>
                  <a:lnTo>
                    <a:pt x="1369099" y="538249"/>
                  </a:lnTo>
                  <a:cubicBezTo>
                    <a:pt x="1350682" y="563550"/>
                    <a:pt x="1322404" y="578619"/>
                    <a:pt x="1291150" y="579363"/>
                  </a:cubicBezTo>
                  <a:cubicBezTo>
                    <a:pt x="1260082" y="580665"/>
                    <a:pt x="1230689" y="566526"/>
                    <a:pt x="1211341" y="542156"/>
                  </a:cubicBezTo>
                  <a:lnTo>
                    <a:pt x="1081303" y="379747"/>
                  </a:lnTo>
                  <a:lnTo>
                    <a:pt x="807645" y="614337"/>
                  </a:lnTo>
                  <a:cubicBezTo>
                    <a:pt x="772484" y="644661"/>
                    <a:pt x="721883" y="646335"/>
                    <a:pt x="684304" y="618988"/>
                  </a:cubicBezTo>
                  <a:lnTo>
                    <a:pt x="376787" y="393328"/>
                  </a:lnTo>
                  <a:lnTo>
                    <a:pt x="135314" y="737307"/>
                  </a:lnTo>
                  <a:cubicBezTo>
                    <a:pt x="120803" y="758143"/>
                    <a:pt x="97735" y="769119"/>
                    <a:pt x="74294" y="76911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-2194381" y="130475"/>
            <a:ext cx="3724096" cy="81900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solidFill>
                  <a:schemeClr val="bg1">
                    <a:lumMod val="75000"/>
                    <a:alpha val="3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CONTENTS</a:t>
            </a:r>
            <a:endParaRPr lang="en-US" altLang="zh-CN" sz="11500" dirty="0">
              <a:solidFill>
                <a:schemeClr val="bg1">
                  <a:lumMod val="75000"/>
                  <a:alpha val="3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zh-CN" altLang="en-US" sz="11500" dirty="0">
              <a:solidFill>
                <a:schemeClr val="bg1">
                  <a:lumMod val="75000"/>
                  <a:alpha val="3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114935" y="2374900"/>
            <a:ext cx="7143115" cy="278257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</p:blipFill>
        <p:spPr>
          <a:xfrm>
            <a:off x="7577455" y="1029970"/>
            <a:ext cx="3940810" cy="5759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01495" y="5778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反光</a:t>
            </a:r>
            <a:r>
              <a:rPr lang="zh-CN" altLang="en-US"/>
              <a:t>地面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84045" y="5500370"/>
            <a:ext cx="8410575" cy="35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370205" y="2270125"/>
            <a:ext cx="6034405" cy="334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25" y="2585085"/>
            <a:ext cx="5067300" cy="2710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55725" y="6066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流光</a:t>
            </a:r>
            <a:r>
              <a:rPr lang="zh-CN" altLang="en-US"/>
              <a:t>效果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three.js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实战三小米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984375"/>
            <a:ext cx="6443980" cy="32626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76160" y="2489200"/>
            <a:ext cx="406400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2"/>
                </a:solidFill>
              </a:rPr>
              <a:t>代码</a:t>
            </a:r>
            <a:endParaRPr lang="zh-CN" altLang="en-US" sz="3200">
              <a:solidFill>
                <a:schemeClr val="accent2"/>
              </a:solidFill>
            </a:endParaRPr>
          </a:p>
          <a:p>
            <a:endParaRPr lang="zh-CN" altLang="en-US" sz="3200">
              <a:solidFill>
                <a:schemeClr val="accent2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https://github.com/shunwuyu/three-echarts-show/tree/main/three-demo/su7-replica-master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实战大屏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1332230"/>
            <a:ext cx="10082530" cy="49263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核心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模块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554355" y="2072005"/>
            <a:ext cx="5435600" cy="317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4045" y="1767205"/>
            <a:ext cx="406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图表类型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配置文件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交互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响应式</a:t>
            </a:r>
            <a:endParaRPr lang="zh-CN" altLang="en-US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867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echarts 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入门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例子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1035685"/>
            <a:ext cx="6263640" cy="56267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91375" y="1478915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2"/>
                </a:solidFill>
              </a:rPr>
              <a:t>初始化</a:t>
            </a:r>
            <a:r>
              <a:rPr lang="en-US" altLang="zh-CN" sz="2800">
                <a:solidFill>
                  <a:schemeClr val="accent2"/>
                </a:solidFill>
              </a:rPr>
              <a:t>    </a:t>
            </a:r>
            <a:r>
              <a:rPr lang="en-US" altLang="zh-CN" sz="2800">
                <a:solidFill>
                  <a:schemeClr val="tx1"/>
                </a:solidFill>
              </a:rPr>
              <a:t> echarts.init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accent2"/>
                </a:solidFill>
              </a:rPr>
              <a:t>配置项</a:t>
            </a:r>
            <a:r>
              <a:rPr lang="en-US" altLang="zh-CN" sz="2800">
                <a:solidFill>
                  <a:schemeClr val="accent2"/>
                </a:solidFill>
              </a:rPr>
              <a:t>     </a:t>
            </a:r>
            <a:r>
              <a:rPr lang="en-US" altLang="zh-CN" sz="2800">
                <a:solidFill>
                  <a:schemeClr val="tx1"/>
                </a:solidFill>
              </a:rPr>
              <a:t>option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accent2"/>
                </a:solidFill>
              </a:rPr>
              <a:t>绘制</a:t>
            </a:r>
            <a:r>
              <a:rPr lang="en-US" altLang="zh-CN" sz="2800">
                <a:solidFill>
                  <a:schemeClr val="tx1"/>
                </a:solidFill>
              </a:rPr>
              <a:t>         </a:t>
            </a:r>
            <a:r>
              <a:rPr lang="en-US" altLang="zh-CN" sz="2800">
                <a:solidFill>
                  <a:schemeClr val="tx1"/>
                </a:solidFill>
              </a:rPr>
              <a:t>setOption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type: ‘bar’ </a:t>
            </a:r>
            <a:r>
              <a:rPr lang="zh-CN" altLang="en-US" sz="2800">
                <a:solidFill>
                  <a:schemeClr val="tx1"/>
                </a:solidFill>
              </a:rPr>
              <a:t>柱状图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xAxis   </a:t>
            </a:r>
            <a:r>
              <a:rPr lang="zh-CN" altLang="en-US" sz="2800">
                <a:solidFill>
                  <a:schemeClr val="tx1"/>
                </a:solidFill>
              </a:rPr>
              <a:t>横轴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yAxis  </a:t>
            </a:r>
            <a:r>
              <a:rPr lang="zh-CN" altLang="en-US" sz="2800">
                <a:solidFill>
                  <a:schemeClr val="tx1"/>
                </a:solidFill>
              </a:rPr>
              <a:t>纵轴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9120" y="5448300"/>
            <a:ext cx="4535170" cy="127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2"/>
                </a:solidFill>
              </a:rPr>
              <a:t>代码</a:t>
            </a: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/>
              <a:t>https://github.com/shunwuyu/three-echarts-show/blob/main/echarts-show/echarts-start/index.html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804160" y="2096135"/>
            <a:ext cx="6583680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</a:t>
            </a:r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您！</a:t>
            </a:r>
            <a:endParaRPr lang="zh-CN" altLang="en-US" sz="7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有问题</a:t>
            </a:r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微信联系</a:t>
            </a:r>
            <a:endParaRPr lang="zh-CN" altLang="en-US" sz="7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shunwuyu</a:t>
            </a:r>
            <a:endParaRPr lang="en-US" altLang="zh-CN" sz="7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567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数据可视化案例之小米</a:t>
            </a:r>
            <a:r>
              <a:rPr lang="en-US" altLang="zh-CN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SU7</a:t>
            </a:r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644015"/>
            <a:ext cx="8302625" cy="4292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30" y="1644015"/>
            <a:ext cx="2954655" cy="294068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106535" y="4744720"/>
            <a:ext cx="2516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扫码</a:t>
            </a:r>
            <a:r>
              <a:rPr lang="zh-CN" altLang="en-US"/>
              <a:t>欣赏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4465" y="6238240"/>
            <a:ext cx="8427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 https://gamemcu.com/su7/ 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数据可视化案例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endParaRPr lang="en-US" altLang="zh-CN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367950" y="1916113"/>
            <a:ext cx="3456100" cy="3456100"/>
            <a:chOff x="4367950" y="2045724"/>
            <a:chExt cx="3456100" cy="3456100"/>
          </a:xfrm>
        </p:grpSpPr>
        <p:grpSp>
          <p:nvGrpSpPr>
            <p:cNvPr id="9" name="组合 8"/>
            <p:cNvGrpSpPr/>
            <p:nvPr/>
          </p:nvGrpSpPr>
          <p:grpSpPr>
            <a:xfrm>
              <a:off x="4367950" y="2045724"/>
              <a:ext cx="3456100" cy="3456100"/>
              <a:chOff x="4402112" y="1900004"/>
              <a:chExt cx="3387776" cy="33877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402112" y="1900004"/>
                <a:ext cx="3387776" cy="338777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5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1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821836" y="2319728"/>
                <a:ext cx="2548328" cy="254832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12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221574" y="2719466"/>
                <a:ext cx="1748852" cy="1748852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+mj-ea"/>
                    <a:ea typeface="+mj-ea"/>
                  </a:rPr>
                  <a:t>小米</a:t>
                </a:r>
                <a:r>
                  <a:rPr lang="en-US" altLang="zh-CN" dirty="0">
                    <a:latin typeface="+mj-ea"/>
                    <a:ea typeface="+mj-ea"/>
                  </a:rPr>
                  <a:t>SU7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10</a:t>
                </a:r>
                <a:r>
                  <a:rPr lang="zh-CN" altLang="en-US" dirty="0">
                    <a:latin typeface="+mj-ea"/>
                    <a:ea typeface="+mj-ea"/>
                  </a:rPr>
                  <a:t>万台</a:t>
                </a:r>
                <a:r>
                  <a:rPr lang="en-US" altLang="zh-CN" dirty="0">
                    <a:latin typeface="+mj-ea"/>
                    <a:ea typeface="+mj-ea"/>
                  </a:rPr>
                  <a:t>+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071837" y="2739218"/>
              <a:ext cx="2062808" cy="2069114"/>
              <a:chOff x="5071837" y="2739218"/>
              <a:chExt cx="2062808" cy="206911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071837" y="273921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16" name="直接连接符 15"/>
                <p:cNvCxnSpPr>
                  <a:stCxn id="22" idx="3"/>
                  <a:endCxn id="20" idx="1"/>
                </p:cNvCxnSpPr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 flipV="1">
                <a:off x="5071837" y="440455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4367950" y="1905718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6974038" y="1880362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6999395" y="4557954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4393306" y="4583309"/>
            <a:ext cx="824655" cy="82465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55"/>
          <p:cNvSpPr/>
          <p:nvPr/>
        </p:nvSpPr>
        <p:spPr>
          <a:xfrm>
            <a:off x="7160142" y="4728332"/>
            <a:ext cx="503161" cy="483900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962204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just"/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跑车</a:t>
            </a:r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体验</a:t>
            </a:r>
            <a:endParaRPr lang="zh-CN" altLang="en-US" sz="20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83198" y="4710338"/>
            <a:ext cx="3866626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sz="1600" dirty="0"/>
              <a:t>致力于创造令人惊叹的用户体验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962204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just"/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</a:t>
            </a:r>
            <a:r>
              <a:rPr lang="zh-CN" altLang="en-US" sz="20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体验</a:t>
            </a:r>
            <a:endParaRPr lang="zh-CN" altLang="en-US" sz="20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85" y="2052320"/>
            <a:ext cx="4189095" cy="85979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zh-CN" altLang="en-US" sz="1600" dirty="0"/>
              <a:t>雷总在抖音获</a:t>
            </a:r>
            <a:r>
              <a:rPr lang="zh-CN" altLang="en-US" sz="1600" dirty="0"/>
              <a:t>流</a:t>
            </a:r>
            <a:endParaRPr lang="zh-CN" altLang="en-US" sz="1600" dirty="0"/>
          </a:p>
          <a:p>
            <a:pPr algn="r"/>
            <a:r>
              <a:rPr lang="en-US" altLang="zh-CN" sz="1600" dirty="0"/>
              <a:t>THREE.js</a:t>
            </a:r>
            <a:r>
              <a:rPr lang="zh-CN" altLang="en-US" sz="1600" dirty="0"/>
              <a:t>（</a:t>
            </a:r>
            <a:r>
              <a:rPr lang="en-US" altLang="zh-CN" sz="1600" dirty="0"/>
              <a:t>HTML5</a:t>
            </a:r>
            <a:r>
              <a:rPr lang="zh-CN" altLang="en-US" sz="1600" dirty="0"/>
              <a:t>可</a:t>
            </a:r>
            <a:r>
              <a:rPr lang="zh-CN" altLang="en-US" sz="1600" dirty="0"/>
              <a:t>分享）微信获</a:t>
            </a:r>
            <a:r>
              <a:rPr lang="zh-CN" altLang="en-US" sz="1600" dirty="0"/>
              <a:t>流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798035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阿里巴巴普惠体 B" panose="00020600040101010101" pitchFamily="18" charset="-122"/>
              </a:rPr>
              <a:t>流量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2265" y="4729480"/>
            <a:ext cx="3866515" cy="190246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en-US" altLang="zh-CN" sz="1600" dirty="0"/>
              <a:t>9</a:t>
            </a:r>
            <a:r>
              <a:rPr lang="zh-CN" altLang="en-US" sz="1600" dirty="0"/>
              <a:t>种颜色，掌上切换，</a:t>
            </a:r>
            <a:r>
              <a:rPr lang="zh-CN" altLang="en-US" sz="1600" dirty="0"/>
              <a:t>最爱海湾蓝</a:t>
            </a:r>
            <a:endParaRPr lang="zh-CN" altLang="en-US" sz="1600" dirty="0"/>
          </a:p>
          <a:p>
            <a:pPr algn="r"/>
            <a:r>
              <a:rPr lang="zh-CN" altLang="en-US" sz="1600" dirty="0"/>
              <a:t>车身</a:t>
            </a:r>
            <a:r>
              <a:rPr lang="zh-CN" altLang="en-US" sz="1600" dirty="0"/>
              <a:t>尺寸</a:t>
            </a:r>
            <a:endParaRPr lang="zh-CN" altLang="en-US" sz="1600" dirty="0"/>
          </a:p>
          <a:p>
            <a:pPr algn="r"/>
            <a:r>
              <a:rPr lang="zh-CN" altLang="en-US" sz="1600" dirty="0"/>
              <a:t>风阻</a:t>
            </a:r>
            <a:r>
              <a:rPr lang="zh-CN" altLang="en-US" sz="1600" dirty="0"/>
              <a:t>系数</a:t>
            </a:r>
            <a:endParaRPr lang="zh-CN" altLang="en-US" sz="1600" dirty="0"/>
          </a:p>
          <a:p>
            <a:pPr algn="r"/>
            <a:r>
              <a:rPr lang="zh-CN" altLang="en-US" sz="1600" dirty="0"/>
              <a:t>雷达</a:t>
            </a:r>
            <a:endParaRPr lang="zh-CN" altLang="en-US" sz="1600" dirty="0"/>
          </a:p>
          <a:p>
            <a:pPr algn="r"/>
            <a:r>
              <a:rPr lang="zh-CN" altLang="en-US" sz="1600" dirty="0"/>
              <a:t>定制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798035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</a:rPr>
              <a:t>可视化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4353" y="2089790"/>
            <a:ext cx="3866626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sz="1600" dirty="0"/>
              <a:t>长按风驰电掣</a:t>
            </a:r>
            <a:r>
              <a:rPr lang="en-US" altLang="zh-CN" sz="1600" dirty="0"/>
              <a:t>3</a:t>
            </a:r>
            <a:r>
              <a:rPr lang="zh-CN" altLang="en-US" sz="1600" dirty="0"/>
              <a:t>秒</a:t>
            </a:r>
            <a:r>
              <a:rPr lang="zh-CN" altLang="en-US" sz="1600" dirty="0"/>
              <a:t>俱乐部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106170"/>
            <a:ext cx="8944610" cy="5220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83420" y="14674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颜色几何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9661525" y="2490470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Material </a:t>
            </a:r>
            <a:r>
              <a:rPr lang="zh-CN" altLang="en-US" sz="2400"/>
              <a:t>切换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霞光紫</a:t>
            </a:r>
            <a:endParaRPr lang="zh-CN" altLang="en-US" sz="2400"/>
          </a:p>
          <a:p>
            <a:r>
              <a:rPr lang="zh-CN" altLang="en-US" sz="2400"/>
              <a:t>橄榄绿</a:t>
            </a:r>
            <a:endParaRPr lang="zh-CN" altLang="en-US" sz="2400"/>
          </a:p>
          <a:p>
            <a:r>
              <a:rPr lang="zh-CN" altLang="en-US" sz="2400"/>
              <a:t>雅灰色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反复比对</a:t>
            </a:r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55" y="443925"/>
            <a:ext cx="4049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案例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Oval 51"/>
          <p:cNvSpPr/>
          <p:nvPr/>
        </p:nvSpPr>
        <p:spPr>
          <a:xfrm>
            <a:off x="4528697" y="2151065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83420" y="14674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车身</a:t>
            </a:r>
            <a:r>
              <a:rPr lang="zh-CN" altLang="en-US" sz="3200"/>
              <a:t>尺寸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9399905" y="2489835"/>
            <a:ext cx="2698750" cy="358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4997mm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×1963mm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×1440mm,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轴距为3000mm</a:t>
            </a:r>
            <a:endParaRPr lang="zh-CN" altLang="en-US" sz="2400"/>
          </a:p>
          <a:p>
            <a:r>
              <a:rPr lang="zh-CN" altLang="en-US" sz="2400"/>
              <a:t>C级大空间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1229995"/>
            <a:ext cx="9013825" cy="5223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731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数据可视化案例之数字孪生智慧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园区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1626235"/>
            <a:ext cx="5011420" cy="2753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45" y="1676400"/>
            <a:ext cx="5542280" cy="27031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8985" y="4723130"/>
            <a:ext cx="496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智慧</a:t>
            </a:r>
            <a:r>
              <a:rPr lang="zh-CN" altLang="en-US"/>
              <a:t>园区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63970" y="4744720"/>
            <a:ext cx="496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虚拟</a:t>
            </a:r>
            <a:r>
              <a:rPr lang="zh-CN" altLang="en-US"/>
              <a:t>制造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95020" y="53682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双击点击工作车间，</a:t>
            </a:r>
            <a:r>
              <a:rPr lang="en-US" altLang="zh-CN"/>
              <a:t> </a:t>
            </a:r>
            <a:r>
              <a:rPr lang="zh-CN" altLang="en-US"/>
              <a:t>进入生产</a:t>
            </a:r>
            <a:r>
              <a:rPr lang="zh-CN" altLang="en-US"/>
              <a:t>车间。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双击加热炉，展示加热炉内部锻件的详细信息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20485" y="5603875"/>
            <a:ext cx="541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https://www.cnblogs.com/yeyunfei/p/15676559.html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FFD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43865"/>
            <a:ext cx="5287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数据可视化案例之智慧</a:t>
            </a:r>
            <a:r>
              <a:rPr lang="zh-CN" altLang="en-US" sz="3200" dirty="0">
                <a:solidFill>
                  <a:srgbClr val="0937B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城市</a:t>
            </a:r>
            <a:endParaRPr lang="zh-CN" altLang="en-US" sz="3200" dirty="0">
              <a:solidFill>
                <a:srgbClr val="0937B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028700"/>
            <a:ext cx="108585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/>
          <p:cNvSpPr/>
          <p:nvPr/>
        </p:nvSpPr>
        <p:spPr>
          <a:xfrm>
            <a:off x="4554053" y="4744437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54"/>
          <p:cNvSpPr/>
          <p:nvPr/>
        </p:nvSpPr>
        <p:spPr>
          <a:xfrm>
            <a:off x="7134785" y="2096136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515" y="1177290"/>
            <a:ext cx="8172450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8515" y="6421755"/>
            <a:ext cx="817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https://www.bilibili.com/video/BV1pP411U7qM/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7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8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69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1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2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7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8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79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1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2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3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4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5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6.xml><?xml version="1.0" encoding="utf-8"?>
<p:tagLst xmlns:p="http://schemas.openxmlformats.org/presentationml/2006/main">
  <p:tag name="KSO_WM_DIAGRAM_VIRTUALLY_FRAME" val="{&quot;height&quot;:433.49598425196854,&quot;left&quot;:539.1907874015749,&quot;top&quot;:86.18992125984252,&quot;width&quot;:373.996377952756}"/>
</p:tagLst>
</file>

<file path=ppt/tags/tag87.xml><?xml version="1.0" encoding="utf-8"?>
<p:tagLst xmlns:p="http://schemas.openxmlformats.org/presentationml/2006/main">
  <p:tag name="PA" val="v5.1.2"/>
</p:tagLst>
</file>

<file path=ppt/tags/tag88.xml><?xml version="1.0" encoding="utf-8"?>
<p:tagLst xmlns:p="http://schemas.openxmlformats.org/presentationml/2006/main">
  <p:tag name="PA" val="v5.1.2"/>
</p:tagLst>
</file>

<file path=ppt/tags/tag89.xml><?xml version="1.0" encoding="utf-8"?>
<p:tagLst xmlns:p="http://schemas.openxmlformats.org/presentationml/2006/main">
  <p:tag name="commondata" val="eyJoZGlkIjoiY2I3YWE1ODRmMjhhYjQwODY2ZDAzMzU0MTAzNzkyZmE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3337</Words>
  <Application>WPS 演示</Application>
  <PresentationFormat>宽屏</PresentationFormat>
  <Paragraphs>337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阿里巴巴普惠体 B</vt:lpstr>
      <vt:lpstr>Segoe UI</vt:lpstr>
      <vt:lpstr>微软雅黑 Light</vt:lpstr>
      <vt:lpstr>Consolas</vt:lpstr>
      <vt:lpstr>WPS</vt:lpstr>
      <vt:lpstr>去名企，读名校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喻顺武</cp:lastModifiedBy>
  <cp:revision>160</cp:revision>
  <dcterms:created xsi:type="dcterms:W3CDTF">2019-06-19T02:08:00Z</dcterms:created>
  <dcterms:modified xsi:type="dcterms:W3CDTF">2024-08-11T01:55:12Z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04A9C0B2C7924F2D803A9AB50B9E0DB0_13</vt:lpwstr>
  </property>
</Properties>
</file>